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si" charset="1" panose="00000500000000000000"/>
      <p:regular r:id="rId10"/>
    </p:embeddedFont>
    <p:embeddedFont>
      <p:font typeface="Gistesy" charset="1" panose="00000000000000000000"/>
      <p:regular r:id="rId11"/>
    </p:embeddedFont>
    <p:embeddedFont>
      <p:font typeface="Moonlight" charset="1" panose="00000000000000000000"/>
      <p:regular r:id="rId12"/>
    </p:embeddedFont>
    <p:embeddedFont>
      <p:font typeface="Moonlight Bold"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Open Sans" charset="1" panose="020B0606030504020204"/>
      <p:regular r:id="rId20"/>
    </p:embeddedFont>
    <p:embeddedFont>
      <p:font typeface="Open Sans Bold" charset="1" panose="020B0806030504020204"/>
      <p:regular r:id="rId21"/>
    </p:embeddedFont>
    <p:embeddedFont>
      <p:font typeface="Open Sans Italics" charset="1" panose="020B0606030504020204"/>
      <p:regular r:id="rId22"/>
    </p:embeddedFont>
    <p:embeddedFont>
      <p:font typeface="Open Sans Bold Italics" charset="1" panose="020B0806030504020204"/>
      <p:regular r:id="rId23"/>
    </p:embeddedFont>
    <p:embeddedFont>
      <p:font typeface="Open Sans Light" charset="1" panose="020B0306030504020204"/>
      <p:regular r:id="rId24"/>
    </p:embeddedFont>
    <p:embeddedFont>
      <p:font typeface="Open Sans Light Italics" charset="1" panose="020B0306030504020204"/>
      <p:regular r:id="rId25"/>
    </p:embeddedFont>
    <p:embeddedFont>
      <p:font typeface="Open Sans Ultra-Bold" charset="1" panose="00000000000000000000"/>
      <p:regular r:id="rId26"/>
    </p:embeddedFont>
    <p:embeddedFont>
      <p:font typeface="Open Sans Ultra-Bold Italics" charset="1" panose="00000000000000000000"/>
      <p:regular r:id="rId27"/>
    </p:embeddedFont>
    <p:embeddedFont>
      <p:font typeface="Abhaya Libre" charset="1" panose="02000503000000000000"/>
      <p:regular r:id="rId28"/>
    </p:embeddedFont>
    <p:embeddedFont>
      <p:font typeface="Abhaya Libre Bold" charset="1" panose="02000803000000000000"/>
      <p:regular r:id="rId29"/>
    </p:embeddedFont>
    <p:embeddedFont>
      <p:font typeface="Abhaya Libre Italics" charset="1" panose="02000503000000000000"/>
      <p:regular r:id="rId30"/>
    </p:embeddedFont>
    <p:embeddedFont>
      <p:font typeface="Abhaya Libre Bold Italics" charset="1" panose="02000803000000000000"/>
      <p:regular r:id="rId31"/>
    </p:embeddedFont>
    <p:embeddedFont>
      <p:font typeface="Abhaya Libre Medium" charset="1" panose="02000603000000000000"/>
      <p:regular r:id="rId32"/>
    </p:embeddedFont>
    <p:embeddedFont>
      <p:font typeface="Abhaya Libre Medium Italics" charset="1" panose="02000603000000000000"/>
      <p:regular r:id="rId33"/>
    </p:embeddedFont>
    <p:embeddedFont>
      <p:font typeface="Abhaya Libre Semi-Bold" charset="1" panose="02000703000000000000"/>
      <p:regular r:id="rId34"/>
    </p:embeddedFont>
    <p:embeddedFont>
      <p:font typeface="Abhaya Libre Semi-Bold Italics" charset="1" panose="02000703000000000000"/>
      <p:regular r:id="rId35"/>
    </p:embeddedFont>
    <p:embeddedFont>
      <p:font typeface="Abhaya Libre Ultra-Bold" charset="1" panose="02000803000000000000"/>
      <p:regular r:id="rId36"/>
    </p:embeddedFont>
    <p:embeddedFont>
      <p:font typeface="Abhaya Libre Ultra-Bold Italics" charset="1" panose="02000803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3.png" Type="http://schemas.openxmlformats.org/officeDocument/2006/relationships/image"/><Relationship Id="rId5" Target="../media/image54.gif" Type="http://schemas.openxmlformats.org/officeDocument/2006/relationships/image"/><Relationship Id="rId6" Target="../media/image55.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67.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70.png" Type="http://schemas.openxmlformats.org/officeDocument/2006/relationships/image"/><Relationship Id="rId17" Target="../media/image71.png" Type="http://schemas.openxmlformats.org/officeDocument/2006/relationships/image"/><Relationship Id="rId18" Target="../media/image72.gif" Type="http://schemas.openxmlformats.org/officeDocument/2006/relationships/image"/><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7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7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https://today.yougov.com/sport/articles/35690-nba-following-outside-its-home-market" TargetMode="External" Type="http://schemas.openxmlformats.org/officeDocument/2006/relationships/hyperlink"/><Relationship Id="rId11" Target="https://today.yougov.com/sport/articles/35690-nba-following-outside-its-home-market" TargetMode="External" Type="http://schemas.openxmlformats.org/officeDocument/2006/relationships/hyperlink"/><Relationship Id="rId12" Target="https://www.spglobal.com/marketintelligence/en/news-insights/research/global-nba-basketball-viewers-2024" TargetMode="External" Type="http://schemas.openxmlformats.org/officeDocument/2006/relationships/hyperlink"/><Relationship Id="rId2" Target="../media/image7.png" Type="http://schemas.openxmlformats.org/officeDocument/2006/relationships/image"/><Relationship Id="rId3" Target="../media/image8.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https://umd.instructure.com/courses/1365192" TargetMode="External" Type="http://schemas.openxmlformats.org/officeDocument/2006/relationships/hyperlink"/><Relationship Id="rId7" Target="https://en.wikipedia.org/wiki/List_of_U.S._metropolitan_areas_by_GDP_per_capita" TargetMode="External" Type="http://schemas.openxmlformats.org/officeDocument/2006/relationships/hyperlink"/><Relationship Id="rId8" Target="https://www.reddit.com/r/nbadiscussion/" TargetMode="External" Type="http://schemas.openxmlformats.org/officeDocument/2006/relationships/hyperlink"/><Relationship Id="rId9" Target="https://today.yougov.com/sport/articles/35690-nba-following-outside-its-home-market" TargetMode="External" Type="http://schemas.openxmlformats.org/officeDocument/2006/relationships/hyperlink"/></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FDE5C8"/>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8F4A2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71BF6D"/>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6241693" y="1257300"/>
            <a:ext cx="9086129" cy="1952625"/>
          </a:xfrm>
          <a:prstGeom prst="rect">
            <a:avLst/>
          </a:prstGeom>
        </p:spPr>
        <p:txBody>
          <a:bodyPr anchor="t" rtlCol="false" tIns="0" lIns="0" bIns="0" rIns="0">
            <a:spAutoFit/>
          </a:bodyPr>
          <a:lstStyle/>
          <a:p>
            <a:pPr algn="ctr">
              <a:lnSpc>
                <a:spcPts val="14550"/>
              </a:lnSpc>
            </a:pPr>
            <a:r>
              <a:rPr lang="en-US" sz="15000">
                <a:solidFill>
                  <a:srgbClr val="000000"/>
                </a:solidFill>
                <a:latin typeface="Alatsi"/>
              </a:rPr>
              <a:t>DATATHON</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646898" y="8863221"/>
            <a:ext cx="4946379" cy="982871"/>
          </a:xfrm>
          <a:custGeom>
            <a:avLst/>
            <a:gdLst/>
            <a:ahLst/>
            <a:cxnLst/>
            <a:rect r="r" b="b" t="t" l="l"/>
            <a:pathLst>
              <a:path h="982871" w="4946379">
                <a:moveTo>
                  <a:pt x="0" y="0"/>
                </a:moveTo>
                <a:lnTo>
                  <a:pt x="4946379" y="0"/>
                </a:lnTo>
                <a:lnTo>
                  <a:pt x="4946379" y="982871"/>
                </a:lnTo>
                <a:lnTo>
                  <a:pt x="0" y="982871"/>
                </a:lnTo>
                <a:lnTo>
                  <a:pt x="0" y="0"/>
                </a:lnTo>
                <a:close/>
              </a:path>
            </a:pathLst>
          </a:custGeom>
          <a:blipFill>
            <a:blip r:embed="rId4"/>
            <a:stretch>
              <a:fillRect l="0" t="0" r="0" b="0"/>
            </a:stretch>
          </a:blipFill>
        </p:spPr>
      </p:sp>
      <p:sp>
        <p:nvSpPr>
          <p:cNvPr name="Freeform 16" id="16"/>
          <p:cNvSpPr/>
          <p:nvPr/>
        </p:nvSpPr>
        <p:spPr>
          <a:xfrm flipH="false" flipV="false" rot="0">
            <a:off x="4644774" y="8863221"/>
            <a:ext cx="3632915" cy="790159"/>
          </a:xfrm>
          <a:custGeom>
            <a:avLst/>
            <a:gdLst/>
            <a:ahLst/>
            <a:cxnLst/>
            <a:rect r="r" b="b" t="t" l="l"/>
            <a:pathLst>
              <a:path h="790159" w="3632915">
                <a:moveTo>
                  <a:pt x="0" y="0"/>
                </a:moveTo>
                <a:lnTo>
                  <a:pt x="3632915" y="0"/>
                </a:lnTo>
                <a:lnTo>
                  <a:pt x="3632915" y="790158"/>
                </a:lnTo>
                <a:lnTo>
                  <a:pt x="0" y="790158"/>
                </a:lnTo>
                <a:lnTo>
                  <a:pt x="0" y="0"/>
                </a:lnTo>
                <a:close/>
              </a:path>
            </a:pathLst>
          </a:custGeom>
          <a:blipFill>
            <a:blip r:embed="rId5"/>
            <a:stretch>
              <a:fillRect l="0" t="0" r="0" b="0"/>
            </a:stretch>
          </a:blipFill>
        </p:spPr>
      </p:sp>
      <p:sp>
        <p:nvSpPr>
          <p:cNvPr name="TextBox 17" id="17"/>
          <p:cNvSpPr txBox="true"/>
          <p:nvPr/>
        </p:nvSpPr>
        <p:spPr>
          <a:xfrm rot="0">
            <a:off x="6099406" y="3143250"/>
            <a:ext cx="9370704" cy="4204524"/>
          </a:xfrm>
          <a:prstGeom prst="rect">
            <a:avLst/>
          </a:prstGeom>
        </p:spPr>
        <p:txBody>
          <a:bodyPr anchor="t" rtlCol="false" tIns="0" lIns="0" bIns="0" rIns="0">
            <a:spAutoFit/>
          </a:bodyPr>
          <a:lstStyle/>
          <a:p>
            <a:pPr algn="ctr">
              <a:lnSpc>
                <a:spcPts val="4949"/>
              </a:lnSpc>
            </a:pPr>
            <a:r>
              <a:rPr lang="en-US" sz="3535">
                <a:solidFill>
                  <a:srgbClr val="000000"/>
                </a:solidFill>
                <a:latin typeface="Alatsi Bold"/>
              </a:rPr>
              <a:t>Presented By :</a:t>
            </a:r>
          </a:p>
          <a:p>
            <a:pPr algn="ctr">
              <a:lnSpc>
                <a:spcPts val="4060"/>
              </a:lnSpc>
            </a:pPr>
            <a:r>
              <a:rPr lang="en-US" sz="2900">
                <a:solidFill>
                  <a:srgbClr val="000000"/>
                </a:solidFill>
                <a:latin typeface="Alatsi Bold"/>
              </a:rPr>
              <a:t>Atsufumi Ozoe</a:t>
            </a:r>
          </a:p>
          <a:p>
            <a:pPr algn="ctr">
              <a:lnSpc>
                <a:spcPts val="4060"/>
              </a:lnSpc>
            </a:pPr>
            <a:r>
              <a:rPr lang="en-US" sz="2900">
                <a:solidFill>
                  <a:srgbClr val="000000"/>
                </a:solidFill>
                <a:latin typeface="Alatsi Bold"/>
              </a:rPr>
              <a:t>Sivani Dronamraju</a:t>
            </a:r>
          </a:p>
          <a:p>
            <a:pPr algn="ctr">
              <a:lnSpc>
                <a:spcPts val="4060"/>
              </a:lnSpc>
            </a:pPr>
            <a:r>
              <a:rPr lang="en-US" sz="2900">
                <a:solidFill>
                  <a:srgbClr val="000000"/>
                </a:solidFill>
                <a:latin typeface="Alatsi Bold"/>
              </a:rPr>
              <a:t>Swathi Baskaran</a:t>
            </a:r>
          </a:p>
          <a:p>
            <a:pPr algn="ctr">
              <a:lnSpc>
                <a:spcPts val="4060"/>
              </a:lnSpc>
            </a:pPr>
            <a:r>
              <a:rPr lang="en-US" sz="2900">
                <a:solidFill>
                  <a:srgbClr val="000000"/>
                </a:solidFill>
                <a:latin typeface="Alatsi Bold"/>
              </a:rPr>
              <a:t>Sweta Dantu</a:t>
            </a:r>
          </a:p>
          <a:p>
            <a:pPr algn="ctr">
              <a:lnSpc>
                <a:spcPts val="4060"/>
              </a:lnSpc>
            </a:pPr>
            <a:r>
              <a:rPr lang="en-US" sz="2900">
                <a:solidFill>
                  <a:srgbClr val="000000"/>
                </a:solidFill>
                <a:latin typeface="Alatsi Bold"/>
              </a:rPr>
              <a:t>Tania Lamprea Barragan</a:t>
            </a:r>
          </a:p>
          <a:p>
            <a:pPr algn="ctr">
              <a:lnSpc>
                <a:spcPts val="4060"/>
              </a:lnSpc>
            </a:pPr>
            <a:r>
              <a:rPr lang="en-US" sz="2900">
                <a:solidFill>
                  <a:srgbClr val="000000"/>
                </a:solidFill>
                <a:latin typeface="Alatsi Bold"/>
              </a:rPr>
              <a:t>Thilak Mohan</a:t>
            </a:r>
          </a:p>
          <a:p>
            <a:pPr algn="ctr">
              <a:lnSpc>
                <a:spcPts val="4060"/>
              </a:lnSpc>
            </a:pPr>
            <a:r>
              <a:rPr lang="en-US" sz="2900">
                <a:solidFill>
                  <a:srgbClr val="000000"/>
                </a:solidFill>
                <a:latin typeface="Alatsi Bold"/>
              </a:rPr>
              <a:t>William Moreno Mendez </a:t>
            </a:r>
          </a:p>
        </p:txBody>
      </p:sp>
      <p:sp>
        <p:nvSpPr>
          <p:cNvPr name="Freeform 18" id="18"/>
          <p:cNvSpPr/>
          <p:nvPr/>
        </p:nvSpPr>
        <p:spPr>
          <a:xfrm flipH="false" flipV="false" rot="0">
            <a:off x="15657655" y="3176961"/>
            <a:ext cx="1293685" cy="5010753"/>
          </a:xfrm>
          <a:custGeom>
            <a:avLst/>
            <a:gdLst/>
            <a:ahLst/>
            <a:cxnLst/>
            <a:rect r="r" b="b" t="t" l="l"/>
            <a:pathLst>
              <a:path h="5010753" w="1293685">
                <a:moveTo>
                  <a:pt x="0" y="0"/>
                </a:moveTo>
                <a:lnTo>
                  <a:pt x="1293686" y="0"/>
                </a:lnTo>
                <a:lnTo>
                  <a:pt x="1293686" y="5010753"/>
                </a:lnTo>
                <a:lnTo>
                  <a:pt x="0" y="50107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7343704" y="8101989"/>
            <a:ext cx="6882108" cy="721330"/>
          </a:xfrm>
          <a:prstGeom prst="rect">
            <a:avLst/>
          </a:prstGeom>
        </p:spPr>
        <p:txBody>
          <a:bodyPr anchor="t" rtlCol="false" tIns="0" lIns="0" bIns="0" rIns="0">
            <a:spAutoFit/>
          </a:bodyPr>
          <a:lstStyle/>
          <a:p>
            <a:pPr algn="ctr">
              <a:lnSpc>
                <a:spcPts val="5916"/>
              </a:lnSpc>
            </a:pPr>
            <a:r>
              <a:rPr lang="en-US" sz="4226">
                <a:solidFill>
                  <a:srgbClr val="000000"/>
                </a:solidFill>
                <a:latin typeface="Alatsi Bold"/>
              </a:rPr>
              <a:t>Dataholics</a:t>
            </a:r>
            <a:r>
              <a:rPr lang="en-US" sz="4226">
                <a:solidFill>
                  <a:srgbClr val="000000"/>
                </a:solidFill>
                <a:latin typeface="Alatsi Bold"/>
              </a:rPr>
              <a:t>|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53980" y="674688"/>
            <a:ext cx="13180039"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REVENUE</a:t>
            </a:r>
          </a:p>
        </p:txBody>
      </p:sp>
      <p:sp>
        <p:nvSpPr>
          <p:cNvPr name="TextBox 3" id="3"/>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a:t>
            </a:r>
            <a:r>
              <a:rPr lang="en-US" sz="2700">
                <a:solidFill>
                  <a:srgbClr val="000000"/>
                </a:solidFill>
                <a:latin typeface="Alatsi Bold"/>
              </a:rPr>
              <a:t> | 2024</a:t>
            </a:r>
          </a:p>
        </p:txBody>
      </p:sp>
      <p:sp>
        <p:nvSpPr>
          <p:cNvPr name="AutoShape 4" id="4"/>
          <p:cNvSpPr/>
          <p:nvPr/>
        </p:nvSpPr>
        <p:spPr>
          <a:xfrm flipH="true" flipV="true">
            <a:off x="1085850" y="7289441"/>
            <a:ext cx="5403" cy="2997456"/>
          </a:xfrm>
          <a:prstGeom prst="line">
            <a:avLst/>
          </a:prstGeom>
          <a:ln cap="flat" w="114300">
            <a:solidFill>
              <a:srgbClr val="71BF6D"/>
            </a:solidFill>
            <a:prstDash val="solid"/>
            <a:headEnd type="none" len="sm" w="sm"/>
            <a:tailEnd type="none" len="sm" w="sm"/>
          </a:ln>
        </p:spPr>
      </p:sp>
      <p:sp>
        <p:nvSpPr>
          <p:cNvPr name="AutoShape 5" id="5"/>
          <p:cNvSpPr/>
          <p:nvPr/>
        </p:nvSpPr>
        <p:spPr>
          <a:xfrm flipH="true" flipV="true">
            <a:off x="1090490" y="-104525"/>
            <a:ext cx="5403" cy="2997456"/>
          </a:xfrm>
          <a:prstGeom prst="line">
            <a:avLst/>
          </a:prstGeom>
          <a:ln cap="flat" w="114300">
            <a:solidFill>
              <a:srgbClr val="71BF6D"/>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Freeform 11" id="11"/>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297924" y="6721999"/>
            <a:ext cx="2879558" cy="3273603"/>
          </a:xfrm>
          <a:custGeom>
            <a:avLst/>
            <a:gdLst/>
            <a:ahLst/>
            <a:cxnLst/>
            <a:rect r="r" b="b" t="t" l="l"/>
            <a:pathLst>
              <a:path h="3273603" w="2879558">
                <a:moveTo>
                  <a:pt x="0" y="0"/>
                </a:moveTo>
                <a:lnTo>
                  <a:pt x="2879558" y="0"/>
                </a:lnTo>
                <a:lnTo>
                  <a:pt x="2879558" y="3273604"/>
                </a:lnTo>
                <a:lnTo>
                  <a:pt x="0" y="3273604"/>
                </a:lnTo>
                <a:lnTo>
                  <a:pt x="0" y="0"/>
                </a:lnTo>
                <a:close/>
              </a:path>
            </a:pathLst>
          </a:custGeom>
          <a:blipFill>
            <a:blip r:embed="rId4"/>
            <a:stretch>
              <a:fillRect l="0" t="0" r="0" b="0"/>
            </a:stretch>
          </a:blipFill>
        </p:spPr>
      </p:sp>
      <p:pic>
        <p:nvPicPr>
          <p:cNvPr name="Picture 13" id="13"/>
          <p:cNvPicPr>
            <a:picLocks noChangeAspect="true"/>
          </p:cNvPicPr>
          <p:nvPr/>
        </p:nvPicPr>
        <p:blipFill>
          <a:blip r:embed="rId5"/>
          <a:stretch>
            <a:fillRect/>
          </a:stretch>
        </p:blipFill>
        <p:spPr>
          <a:xfrm rot="0">
            <a:off x="12598059" y="2949365"/>
            <a:ext cx="4608029" cy="3918455"/>
          </a:xfrm>
          <a:prstGeom prst="rect">
            <a:avLst/>
          </a:prstGeom>
        </p:spPr>
      </p:pic>
      <p:grpSp>
        <p:nvGrpSpPr>
          <p:cNvPr name="Group 14" id="14"/>
          <p:cNvGrpSpPr/>
          <p:nvPr/>
        </p:nvGrpSpPr>
        <p:grpSpPr>
          <a:xfrm rot="0">
            <a:off x="3773561" y="9660378"/>
            <a:ext cx="814211" cy="297153"/>
            <a:chOff x="0" y="0"/>
            <a:chExt cx="214442" cy="78262"/>
          </a:xfrm>
        </p:grpSpPr>
        <p:sp>
          <p:nvSpPr>
            <p:cNvPr name="Freeform 15" id="15"/>
            <p:cNvSpPr/>
            <p:nvPr/>
          </p:nvSpPr>
          <p:spPr>
            <a:xfrm flipH="false" flipV="false" rot="0">
              <a:off x="0" y="0"/>
              <a:ext cx="214442" cy="78262"/>
            </a:xfrm>
            <a:custGeom>
              <a:avLst/>
              <a:gdLst/>
              <a:ahLst/>
              <a:cxnLst/>
              <a:rect r="r" b="b" t="t" l="l"/>
              <a:pathLst>
                <a:path h="78262" w="214442">
                  <a:moveTo>
                    <a:pt x="0" y="0"/>
                  </a:moveTo>
                  <a:lnTo>
                    <a:pt x="214442" y="0"/>
                  </a:lnTo>
                  <a:lnTo>
                    <a:pt x="214442" y="78262"/>
                  </a:lnTo>
                  <a:lnTo>
                    <a:pt x="0" y="78262"/>
                  </a:lnTo>
                  <a:close/>
                </a:path>
              </a:pathLst>
            </a:custGeom>
            <a:solidFill>
              <a:srgbClr val="FFFFFF"/>
            </a:solidFill>
          </p:spPr>
        </p:sp>
        <p:sp>
          <p:nvSpPr>
            <p:cNvPr name="TextBox 16" id="16"/>
            <p:cNvSpPr txBox="true"/>
            <p:nvPr/>
          </p:nvSpPr>
          <p:spPr>
            <a:xfrm>
              <a:off x="0" y="-38100"/>
              <a:ext cx="214442" cy="116362"/>
            </a:xfrm>
            <a:prstGeom prst="rect">
              <a:avLst/>
            </a:prstGeom>
          </p:spPr>
          <p:txBody>
            <a:bodyPr anchor="ctr" rtlCol="false" tIns="50800" lIns="50800" bIns="50800" rIns="50800"/>
            <a:lstStyle/>
            <a:p>
              <a:pPr algn="ctr">
                <a:lnSpc>
                  <a:spcPts val="2742"/>
                </a:lnSpc>
              </a:pPr>
            </a:p>
          </p:txBody>
        </p:sp>
      </p:grpSp>
      <p:sp>
        <p:nvSpPr>
          <p:cNvPr name="TextBox 17" id="17"/>
          <p:cNvSpPr txBox="true"/>
          <p:nvPr/>
        </p:nvSpPr>
        <p:spPr>
          <a:xfrm rot="0">
            <a:off x="15125547" y="9420970"/>
            <a:ext cx="2197100" cy="273684"/>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Alatsi Bold"/>
              </a:rPr>
              <a:t>Source: Forbes reporting </a:t>
            </a:r>
          </a:p>
        </p:txBody>
      </p:sp>
      <p:sp>
        <p:nvSpPr>
          <p:cNvPr name="TextBox 18" id="18"/>
          <p:cNvSpPr txBox="true"/>
          <p:nvPr/>
        </p:nvSpPr>
        <p:spPr>
          <a:xfrm rot="0">
            <a:off x="12982061" y="2854831"/>
            <a:ext cx="3417065" cy="291216"/>
          </a:xfrm>
          <a:prstGeom prst="rect">
            <a:avLst/>
          </a:prstGeom>
        </p:spPr>
        <p:txBody>
          <a:bodyPr anchor="t" rtlCol="false" tIns="0" lIns="0" bIns="0" rIns="0">
            <a:spAutoFit/>
          </a:bodyPr>
          <a:lstStyle/>
          <a:p>
            <a:pPr algn="ctr">
              <a:lnSpc>
                <a:spcPts val="2349"/>
              </a:lnSpc>
              <a:spcBef>
                <a:spcPct val="0"/>
              </a:spcBef>
            </a:pPr>
            <a:r>
              <a:rPr lang="en-US" sz="1678">
                <a:solidFill>
                  <a:srgbClr val="000000"/>
                </a:solidFill>
                <a:latin typeface="Alatsi Bold"/>
              </a:rPr>
              <a:t>Moneyball: NBA Revenue for 2022-23</a:t>
            </a:r>
          </a:p>
        </p:txBody>
      </p:sp>
      <p:sp>
        <p:nvSpPr>
          <p:cNvPr name="TextBox 19" id="19"/>
          <p:cNvSpPr txBox="true"/>
          <p:nvPr/>
        </p:nvSpPr>
        <p:spPr>
          <a:xfrm rot="0">
            <a:off x="2133491" y="2842260"/>
            <a:ext cx="10018109" cy="701675"/>
          </a:xfrm>
          <a:prstGeom prst="rect">
            <a:avLst/>
          </a:prstGeom>
        </p:spPr>
        <p:txBody>
          <a:bodyPr anchor="t" rtlCol="false" tIns="0" lIns="0" bIns="0" rIns="0">
            <a:spAutoFit/>
          </a:bodyPr>
          <a:lstStyle/>
          <a:p>
            <a:pPr>
              <a:lnSpc>
                <a:spcPts val="2800"/>
              </a:lnSpc>
              <a:spcBef>
                <a:spcPct val="0"/>
              </a:spcBef>
            </a:pPr>
            <a:r>
              <a:rPr lang="en-US" sz="2000" u="sng">
                <a:solidFill>
                  <a:srgbClr val="764640"/>
                </a:solidFill>
                <a:latin typeface="Alatsi Bold"/>
              </a:rPr>
              <a:t>Media</a:t>
            </a:r>
            <a:r>
              <a:rPr lang="en-US" sz="2000">
                <a:solidFill>
                  <a:srgbClr val="000000"/>
                </a:solidFill>
                <a:latin typeface="Alatsi Bold"/>
              </a:rPr>
              <a:t>: National broadcast rights and in-arena features generate revenue from showing the game.</a:t>
            </a:r>
          </a:p>
        </p:txBody>
      </p:sp>
      <p:sp>
        <p:nvSpPr>
          <p:cNvPr name="TextBox 20" id="20"/>
          <p:cNvSpPr txBox="true"/>
          <p:nvPr/>
        </p:nvSpPr>
        <p:spPr>
          <a:xfrm rot="0">
            <a:off x="2093604" y="3718532"/>
            <a:ext cx="10057996" cy="701675"/>
          </a:xfrm>
          <a:prstGeom prst="rect">
            <a:avLst/>
          </a:prstGeom>
        </p:spPr>
        <p:txBody>
          <a:bodyPr anchor="t" rtlCol="false" tIns="0" lIns="0" bIns="0" rIns="0">
            <a:spAutoFit/>
          </a:bodyPr>
          <a:lstStyle/>
          <a:p>
            <a:pPr>
              <a:lnSpc>
                <a:spcPts val="2800"/>
              </a:lnSpc>
              <a:spcBef>
                <a:spcPct val="0"/>
              </a:spcBef>
            </a:pPr>
            <a:r>
              <a:rPr lang="en-US" sz="2000" u="sng">
                <a:solidFill>
                  <a:srgbClr val="764640"/>
                </a:solidFill>
                <a:latin typeface="Alatsi Bold"/>
              </a:rPr>
              <a:t>General seating</a:t>
            </a:r>
            <a:r>
              <a:rPr lang="en-US" sz="2000">
                <a:solidFill>
                  <a:srgbClr val="000000"/>
                </a:solidFill>
                <a:latin typeface="Alatsi Bold"/>
              </a:rPr>
              <a:t>: Ticket sales from the majority of the arena seats bring in core game revenue.</a:t>
            </a:r>
          </a:p>
        </p:txBody>
      </p:sp>
      <p:sp>
        <p:nvSpPr>
          <p:cNvPr name="TextBox 21" id="21"/>
          <p:cNvSpPr txBox="true"/>
          <p:nvPr/>
        </p:nvSpPr>
        <p:spPr>
          <a:xfrm rot="0">
            <a:off x="2093604" y="5471077"/>
            <a:ext cx="10057996" cy="701675"/>
          </a:xfrm>
          <a:prstGeom prst="rect">
            <a:avLst/>
          </a:prstGeom>
        </p:spPr>
        <p:txBody>
          <a:bodyPr anchor="t" rtlCol="false" tIns="0" lIns="0" bIns="0" rIns="0">
            <a:spAutoFit/>
          </a:bodyPr>
          <a:lstStyle/>
          <a:p>
            <a:pPr>
              <a:lnSpc>
                <a:spcPts val="2800"/>
              </a:lnSpc>
              <a:spcBef>
                <a:spcPct val="0"/>
              </a:spcBef>
            </a:pPr>
            <a:r>
              <a:rPr lang="en-US" sz="2000" u="sng">
                <a:solidFill>
                  <a:srgbClr val="764640"/>
                </a:solidFill>
                <a:latin typeface="Alatsi Bold"/>
              </a:rPr>
              <a:t>Arena sponsorship/advertisement</a:t>
            </a:r>
            <a:r>
              <a:rPr lang="en-US" sz="2000">
                <a:solidFill>
                  <a:srgbClr val="000000"/>
                </a:solidFill>
                <a:latin typeface="Alatsi Bold"/>
              </a:rPr>
              <a:t>:  Companies pay to have their logos displayed in the arena, increasing brand awareness</a:t>
            </a:r>
          </a:p>
        </p:txBody>
      </p:sp>
      <p:sp>
        <p:nvSpPr>
          <p:cNvPr name="TextBox 22" id="22"/>
          <p:cNvSpPr txBox="true"/>
          <p:nvPr/>
        </p:nvSpPr>
        <p:spPr>
          <a:xfrm rot="0">
            <a:off x="2133491" y="4594805"/>
            <a:ext cx="10057996" cy="701675"/>
          </a:xfrm>
          <a:prstGeom prst="rect">
            <a:avLst/>
          </a:prstGeom>
        </p:spPr>
        <p:txBody>
          <a:bodyPr anchor="t" rtlCol="false" tIns="0" lIns="0" bIns="0" rIns="0">
            <a:spAutoFit/>
          </a:bodyPr>
          <a:lstStyle/>
          <a:p>
            <a:pPr>
              <a:lnSpc>
                <a:spcPts val="2800"/>
              </a:lnSpc>
              <a:spcBef>
                <a:spcPct val="0"/>
              </a:spcBef>
            </a:pPr>
            <a:r>
              <a:rPr lang="en-US" sz="2000" u="sng">
                <a:solidFill>
                  <a:srgbClr val="764640"/>
                </a:solidFill>
                <a:latin typeface="Alatsi Bold"/>
              </a:rPr>
              <a:t>Premium seating</a:t>
            </a:r>
            <a:r>
              <a:rPr lang="en-US" sz="2000">
                <a:solidFill>
                  <a:srgbClr val="000000"/>
                </a:solidFill>
                <a:latin typeface="Alatsi Bold"/>
              </a:rPr>
              <a:t>:  Revenue from luxury boxes, club seats, and other high-end options offers a premium experience for a higher price</a:t>
            </a:r>
          </a:p>
        </p:txBody>
      </p:sp>
      <p:sp>
        <p:nvSpPr>
          <p:cNvPr name="TextBox 23" id="23"/>
          <p:cNvSpPr txBox="true"/>
          <p:nvPr/>
        </p:nvSpPr>
        <p:spPr>
          <a:xfrm rot="0">
            <a:off x="2093604" y="6347350"/>
            <a:ext cx="10057996" cy="70167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Alatsi Bold"/>
              </a:rPr>
              <a:t> </a:t>
            </a:r>
            <a:r>
              <a:rPr lang="en-US" sz="2000" u="sng">
                <a:solidFill>
                  <a:srgbClr val="764640"/>
                </a:solidFill>
                <a:latin typeface="Alatsi Bold"/>
              </a:rPr>
              <a:t>Other</a:t>
            </a:r>
            <a:r>
              <a:rPr lang="en-US" sz="2000">
                <a:solidFill>
                  <a:srgbClr val="000000"/>
                </a:solidFill>
                <a:latin typeface="Alatsi Bold"/>
              </a:rPr>
              <a:t>: Concessions, parking, merchandise sales, and special events can add additional revenue streams</a:t>
            </a:r>
          </a:p>
        </p:txBody>
      </p:sp>
      <p:sp>
        <p:nvSpPr>
          <p:cNvPr name="TextBox 24" id="24"/>
          <p:cNvSpPr txBox="true"/>
          <p:nvPr/>
        </p:nvSpPr>
        <p:spPr>
          <a:xfrm rot="0">
            <a:off x="6808832" y="7783206"/>
            <a:ext cx="5705432" cy="1012190"/>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Alatsi Bold"/>
              </a:rPr>
              <a:t>Median Revenue of 30 NBA teams in 2022/2023 season  = $320M</a:t>
            </a:r>
          </a:p>
        </p:txBody>
      </p:sp>
      <p:sp>
        <p:nvSpPr>
          <p:cNvPr name="TextBox 25" id="25"/>
          <p:cNvSpPr txBox="true"/>
          <p:nvPr/>
        </p:nvSpPr>
        <p:spPr>
          <a:xfrm rot="0">
            <a:off x="5742885" y="7232291"/>
            <a:ext cx="8128735" cy="497840"/>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Alatsi Bold"/>
              </a:rPr>
              <a:t>Estimated revenue generated from all the streams </a:t>
            </a:r>
          </a:p>
        </p:txBody>
      </p:sp>
      <p:sp>
        <p:nvSpPr>
          <p:cNvPr name="TextBox 26" id="26"/>
          <p:cNvSpPr txBox="true"/>
          <p:nvPr/>
        </p:nvSpPr>
        <p:spPr>
          <a:xfrm rot="0">
            <a:off x="3528414" y="9690831"/>
            <a:ext cx="706239" cy="266699"/>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latsi Bold"/>
              </a:rPr>
              <a:t>Revenue</a:t>
            </a:r>
          </a:p>
        </p:txBody>
      </p:sp>
      <p:sp>
        <p:nvSpPr>
          <p:cNvPr name="TextBox 27" id="27"/>
          <p:cNvSpPr txBox="true"/>
          <p:nvPr/>
        </p:nvSpPr>
        <p:spPr>
          <a:xfrm rot="0">
            <a:off x="5576916" y="8829420"/>
            <a:ext cx="8845253" cy="497840"/>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Alatsi Bold"/>
              </a:rPr>
              <a:t>We assume the constant</a:t>
            </a:r>
            <a:r>
              <a:rPr lang="en-US" sz="2899">
                <a:solidFill>
                  <a:srgbClr val="000000"/>
                </a:solidFill>
                <a:latin typeface="Alatsi Bold"/>
              </a:rPr>
              <a:t> revenue of $320M each season </a:t>
            </a:r>
          </a:p>
        </p:txBody>
      </p:sp>
      <p:grpSp>
        <p:nvGrpSpPr>
          <p:cNvPr name="Group 28" id="28"/>
          <p:cNvGrpSpPr/>
          <p:nvPr/>
        </p:nvGrpSpPr>
        <p:grpSpPr>
          <a:xfrm rot="0">
            <a:off x="1896663" y="2000892"/>
            <a:ext cx="2284004" cy="793074"/>
            <a:chOff x="0" y="0"/>
            <a:chExt cx="3045339" cy="1057432"/>
          </a:xfrm>
        </p:grpSpPr>
        <p:grpSp>
          <p:nvGrpSpPr>
            <p:cNvPr name="Group 29" id="29"/>
            <p:cNvGrpSpPr/>
            <p:nvPr/>
          </p:nvGrpSpPr>
          <p:grpSpPr>
            <a:xfrm rot="0">
              <a:off x="67756" y="0"/>
              <a:ext cx="2977583" cy="1057432"/>
              <a:chOff x="0" y="0"/>
              <a:chExt cx="533187" cy="189351"/>
            </a:xfrm>
          </p:grpSpPr>
          <p:sp>
            <p:nvSpPr>
              <p:cNvPr name="Freeform 30" id="30"/>
              <p:cNvSpPr/>
              <p:nvPr/>
            </p:nvSpPr>
            <p:spPr>
              <a:xfrm flipH="false" flipV="false" rot="0">
                <a:off x="0" y="0"/>
                <a:ext cx="533187" cy="189351"/>
              </a:xfrm>
              <a:custGeom>
                <a:avLst/>
                <a:gdLst/>
                <a:ahLst/>
                <a:cxnLst/>
                <a:rect r="r" b="b" t="t" l="l"/>
                <a:pathLst>
                  <a:path h="189351" w="533187">
                    <a:moveTo>
                      <a:pt x="94676" y="0"/>
                    </a:moveTo>
                    <a:lnTo>
                      <a:pt x="438512" y="0"/>
                    </a:lnTo>
                    <a:cubicBezTo>
                      <a:pt x="463621" y="0"/>
                      <a:pt x="487702" y="9975"/>
                      <a:pt x="505458" y="27730"/>
                    </a:cubicBezTo>
                    <a:cubicBezTo>
                      <a:pt x="523213" y="45485"/>
                      <a:pt x="533187" y="69566"/>
                      <a:pt x="533187" y="94676"/>
                    </a:cubicBezTo>
                    <a:lnTo>
                      <a:pt x="533187" y="94676"/>
                    </a:lnTo>
                    <a:cubicBezTo>
                      <a:pt x="533187" y="146964"/>
                      <a:pt x="490800" y="189351"/>
                      <a:pt x="438512" y="189351"/>
                    </a:cubicBezTo>
                    <a:lnTo>
                      <a:pt x="94676" y="189351"/>
                    </a:lnTo>
                    <a:cubicBezTo>
                      <a:pt x="42388" y="189351"/>
                      <a:pt x="0" y="146964"/>
                      <a:pt x="0" y="94676"/>
                    </a:cubicBezTo>
                    <a:lnTo>
                      <a:pt x="0" y="94676"/>
                    </a:lnTo>
                    <a:cubicBezTo>
                      <a:pt x="0" y="42388"/>
                      <a:pt x="42388" y="0"/>
                      <a:pt x="94676" y="0"/>
                    </a:cubicBezTo>
                    <a:close/>
                  </a:path>
                </a:pathLst>
              </a:custGeom>
              <a:solidFill>
                <a:srgbClr val="FFE5B6"/>
              </a:solidFill>
            </p:spPr>
          </p:sp>
          <p:sp>
            <p:nvSpPr>
              <p:cNvPr name="TextBox 31" id="31"/>
              <p:cNvSpPr txBox="true"/>
              <p:nvPr/>
            </p:nvSpPr>
            <p:spPr>
              <a:xfrm>
                <a:off x="0" y="-57150"/>
                <a:ext cx="533187" cy="246501"/>
              </a:xfrm>
              <a:prstGeom prst="rect">
                <a:avLst/>
              </a:prstGeom>
            </p:spPr>
            <p:txBody>
              <a:bodyPr anchor="ctr" rtlCol="false" tIns="50800" lIns="50800" bIns="50800" rIns="50800"/>
              <a:lstStyle/>
              <a:p>
                <a:pPr algn="ctr">
                  <a:lnSpc>
                    <a:spcPts val="3639"/>
                  </a:lnSpc>
                </a:pPr>
              </a:p>
            </p:txBody>
          </p:sp>
        </p:grpSp>
        <p:sp>
          <p:nvSpPr>
            <p:cNvPr name="TextBox 32" id="32"/>
            <p:cNvSpPr txBox="true"/>
            <p:nvPr/>
          </p:nvSpPr>
          <p:spPr>
            <a:xfrm rot="0">
              <a:off x="0" y="196040"/>
              <a:ext cx="2977583" cy="656757"/>
            </a:xfrm>
            <a:prstGeom prst="rect">
              <a:avLst/>
            </a:prstGeom>
          </p:spPr>
          <p:txBody>
            <a:bodyPr anchor="t" rtlCol="false" tIns="0" lIns="0" bIns="0" rIns="0">
              <a:spAutoFit/>
            </a:bodyPr>
            <a:lstStyle/>
            <a:p>
              <a:pPr algn="ctr">
                <a:lnSpc>
                  <a:spcPts val="4169"/>
                </a:lnSpc>
                <a:spcBef>
                  <a:spcPct val="0"/>
                </a:spcBef>
              </a:pPr>
              <a:r>
                <a:rPr lang="en-US" sz="2978">
                  <a:solidFill>
                    <a:srgbClr val="000000"/>
                  </a:solidFill>
                  <a:latin typeface="Alatsi Bold"/>
                </a:rPr>
                <a:t>Sources: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53980" y="674688"/>
            <a:ext cx="13180039"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OPERATING EXPENSE</a:t>
            </a:r>
          </a:p>
        </p:txBody>
      </p:sp>
      <p:sp>
        <p:nvSpPr>
          <p:cNvPr name="TextBox 3" id="3"/>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a:t>
            </a:r>
            <a:r>
              <a:rPr lang="en-US" sz="2700">
                <a:solidFill>
                  <a:srgbClr val="000000"/>
                </a:solidFill>
                <a:latin typeface="Alatsi Bold"/>
              </a:rPr>
              <a:t> | 2024</a:t>
            </a:r>
          </a:p>
        </p:txBody>
      </p:sp>
      <p:sp>
        <p:nvSpPr>
          <p:cNvPr name="AutoShape 4" id="4"/>
          <p:cNvSpPr/>
          <p:nvPr/>
        </p:nvSpPr>
        <p:spPr>
          <a:xfrm flipH="true" flipV="true">
            <a:off x="1085850" y="7289441"/>
            <a:ext cx="5403" cy="2997456"/>
          </a:xfrm>
          <a:prstGeom prst="line">
            <a:avLst/>
          </a:prstGeom>
          <a:ln cap="flat" w="114300">
            <a:solidFill>
              <a:srgbClr val="FDE5C8"/>
            </a:solidFill>
            <a:prstDash val="solid"/>
            <a:headEnd type="none" len="sm" w="sm"/>
            <a:tailEnd type="none" len="sm" w="sm"/>
          </a:ln>
        </p:spPr>
      </p:sp>
      <p:sp>
        <p:nvSpPr>
          <p:cNvPr name="AutoShape 5" id="5"/>
          <p:cNvSpPr/>
          <p:nvPr/>
        </p:nvSpPr>
        <p:spPr>
          <a:xfrm flipH="true" flipV="true">
            <a:off x="1090490" y="-104525"/>
            <a:ext cx="5403" cy="2997456"/>
          </a:xfrm>
          <a:prstGeom prst="line">
            <a:avLst/>
          </a:prstGeom>
          <a:ln cap="flat" w="114300">
            <a:solidFill>
              <a:srgbClr val="FDE5C8"/>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DE5C8"/>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11</a:t>
              </a:r>
            </a:p>
          </p:txBody>
        </p:sp>
      </p:grpSp>
      <p:sp>
        <p:nvSpPr>
          <p:cNvPr name="Freeform 11" id="11"/>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7057740" y="2329845"/>
            <a:ext cx="4117503" cy="4873778"/>
          </a:xfrm>
          <a:custGeom>
            <a:avLst/>
            <a:gdLst/>
            <a:ahLst/>
            <a:cxnLst/>
            <a:rect r="r" b="b" t="t" l="l"/>
            <a:pathLst>
              <a:path h="4873778" w="4117503">
                <a:moveTo>
                  <a:pt x="0" y="0"/>
                </a:moveTo>
                <a:lnTo>
                  <a:pt x="4117503" y="0"/>
                </a:lnTo>
                <a:lnTo>
                  <a:pt x="4117503" y="4873778"/>
                </a:lnTo>
                <a:lnTo>
                  <a:pt x="0" y="4873778"/>
                </a:lnTo>
                <a:lnTo>
                  <a:pt x="0" y="0"/>
                </a:lnTo>
                <a:close/>
              </a:path>
            </a:pathLst>
          </a:custGeom>
          <a:blipFill>
            <a:blip r:embed="rId4"/>
            <a:stretch>
              <a:fillRect l="0" t="0" r="0" b="0"/>
            </a:stretch>
          </a:blipFill>
        </p:spPr>
      </p:sp>
      <p:sp>
        <p:nvSpPr>
          <p:cNvPr name="Freeform 14" id="14"/>
          <p:cNvSpPr/>
          <p:nvPr/>
        </p:nvSpPr>
        <p:spPr>
          <a:xfrm flipH="false" flipV="false" rot="0">
            <a:off x="11646735" y="2281976"/>
            <a:ext cx="4241894" cy="5007466"/>
          </a:xfrm>
          <a:custGeom>
            <a:avLst/>
            <a:gdLst/>
            <a:ahLst/>
            <a:cxnLst/>
            <a:rect r="r" b="b" t="t" l="l"/>
            <a:pathLst>
              <a:path h="5007466" w="4241894">
                <a:moveTo>
                  <a:pt x="0" y="0"/>
                </a:moveTo>
                <a:lnTo>
                  <a:pt x="4241894" y="0"/>
                </a:lnTo>
                <a:lnTo>
                  <a:pt x="4241894" y="5007465"/>
                </a:lnTo>
                <a:lnTo>
                  <a:pt x="0" y="5007465"/>
                </a:lnTo>
                <a:lnTo>
                  <a:pt x="0" y="0"/>
                </a:lnTo>
                <a:close/>
              </a:path>
            </a:pathLst>
          </a:custGeom>
          <a:blipFill>
            <a:blip r:embed="rId5"/>
            <a:stretch>
              <a:fillRect l="0" t="0" r="0" b="0"/>
            </a:stretch>
          </a:blipFill>
        </p:spPr>
      </p:sp>
      <p:sp>
        <p:nvSpPr>
          <p:cNvPr name="Freeform 15" id="15"/>
          <p:cNvSpPr/>
          <p:nvPr/>
        </p:nvSpPr>
        <p:spPr>
          <a:xfrm flipH="false" flipV="false" rot="0">
            <a:off x="2399371" y="2329845"/>
            <a:ext cx="4186877" cy="4959597"/>
          </a:xfrm>
          <a:custGeom>
            <a:avLst/>
            <a:gdLst/>
            <a:ahLst/>
            <a:cxnLst/>
            <a:rect r="r" b="b" t="t" l="l"/>
            <a:pathLst>
              <a:path h="4959597" w="4186877">
                <a:moveTo>
                  <a:pt x="0" y="0"/>
                </a:moveTo>
                <a:lnTo>
                  <a:pt x="4186877" y="0"/>
                </a:lnTo>
                <a:lnTo>
                  <a:pt x="4186877" y="4959596"/>
                </a:lnTo>
                <a:lnTo>
                  <a:pt x="0" y="4959596"/>
                </a:lnTo>
                <a:lnTo>
                  <a:pt x="0" y="0"/>
                </a:lnTo>
                <a:close/>
              </a:path>
            </a:pathLst>
          </a:custGeom>
          <a:blipFill>
            <a:blip r:embed="rId6"/>
            <a:stretch>
              <a:fillRect l="0" t="0" r="0" b="0"/>
            </a:stretch>
          </a:blipFill>
        </p:spPr>
      </p:sp>
      <p:sp>
        <p:nvSpPr>
          <p:cNvPr name="TextBox 16" id="16"/>
          <p:cNvSpPr txBox="true"/>
          <p:nvPr/>
        </p:nvSpPr>
        <p:spPr>
          <a:xfrm rot="0">
            <a:off x="7422563" y="2364558"/>
            <a:ext cx="3660403" cy="781050"/>
          </a:xfrm>
          <a:prstGeom prst="rect">
            <a:avLst/>
          </a:prstGeom>
        </p:spPr>
        <p:txBody>
          <a:bodyPr anchor="t" rtlCol="false" tIns="0" lIns="0" bIns="0" rIns="0">
            <a:spAutoFit/>
          </a:bodyPr>
          <a:lstStyle/>
          <a:p>
            <a:pPr>
              <a:lnSpc>
                <a:spcPts val="2800"/>
              </a:lnSpc>
            </a:pPr>
            <a:r>
              <a:rPr lang="en-US" sz="2000">
                <a:solidFill>
                  <a:srgbClr val="000000"/>
                </a:solidFill>
                <a:latin typeface="Alatsi Bold"/>
              </a:rPr>
              <a:t>Operating Expenses of each team</a:t>
            </a:r>
          </a:p>
          <a:p>
            <a:pPr>
              <a:lnSpc>
                <a:spcPts val="3499"/>
              </a:lnSpc>
            </a:pPr>
          </a:p>
        </p:txBody>
      </p:sp>
      <p:sp>
        <p:nvSpPr>
          <p:cNvPr name="TextBox 17" id="17"/>
          <p:cNvSpPr txBox="true"/>
          <p:nvPr/>
        </p:nvSpPr>
        <p:spPr>
          <a:xfrm rot="0">
            <a:off x="12160652" y="2364558"/>
            <a:ext cx="3660403" cy="781050"/>
          </a:xfrm>
          <a:prstGeom prst="rect">
            <a:avLst/>
          </a:prstGeom>
        </p:spPr>
        <p:txBody>
          <a:bodyPr anchor="t" rtlCol="false" tIns="0" lIns="0" bIns="0" rIns="0">
            <a:spAutoFit/>
          </a:bodyPr>
          <a:lstStyle/>
          <a:p>
            <a:pPr>
              <a:lnSpc>
                <a:spcPts val="2800"/>
              </a:lnSpc>
            </a:pPr>
            <a:r>
              <a:rPr lang="en-US" sz="2000">
                <a:solidFill>
                  <a:srgbClr val="000000"/>
                </a:solidFill>
                <a:latin typeface="Alatsi Bold"/>
              </a:rPr>
              <a:t>Operating Incomes of each team</a:t>
            </a:r>
          </a:p>
          <a:p>
            <a:pPr>
              <a:lnSpc>
                <a:spcPts val="3499"/>
              </a:lnSpc>
            </a:pPr>
          </a:p>
        </p:txBody>
      </p:sp>
      <p:sp>
        <p:nvSpPr>
          <p:cNvPr name="TextBox 18" id="18"/>
          <p:cNvSpPr txBox="true"/>
          <p:nvPr/>
        </p:nvSpPr>
        <p:spPr>
          <a:xfrm rot="0">
            <a:off x="2987762" y="2437477"/>
            <a:ext cx="3660403" cy="781050"/>
          </a:xfrm>
          <a:prstGeom prst="rect">
            <a:avLst/>
          </a:prstGeom>
        </p:spPr>
        <p:txBody>
          <a:bodyPr anchor="t" rtlCol="false" tIns="0" lIns="0" bIns="0" rIns="0">
            <a:spAutoFit/>
          </a:bodyPr>
          <a:lstStyle/>
          <a:p>
            <a:pPr>
              <a:lnSpc>
                <a:spcPts val="2800"/>
              </a:lnSpc>
            </a:pPr>
            <a:r>
              <a:rPr lang="en-US" sz="2000">
                <a:solidFill>
                  <a:srgbClr val="000000"/>
                </a:solidFill>
                <a:latin typeface="Alatsi Bold"/>
              </a:rPr>
              <a:t>Player Expenses of each team</a:t>
            </a:r>
          </a:p>
          <a:p>
            <a:pPr>
              <a:lnSpc>
                <a:spcPts val="3499"/>
              </a:lnSpc>
            </a:pPr>
          </a:p>
        </p:txBody>
      </p:sp>
      <p:sp>
        <p:nvSpPr>
          <p:cNvPr name="TextBox 19" id="19"/>
          <p:cNvSpPr txBox="true"/>
          <p:nvPr/>
        </p:nvSpPr>
        <p:spPr>
          <a:xfrm rot="0">
            <a:off x="1687747" y="7306714"/>
            <a:ext cx="16306821" cy="1481455"/>
          </a:xfrm>
          <a:prstGeom prst="rect">
            <a:avLst/>
          </a:prstGeom>
        </p:spPr>
        <p:txBody>
          <a:bodyPr anchor="t" rtlCol="false" tIns="0" lIns="0" bIns="0" rIns="0">
            <a:spAutoFit/>
          </a:bodyPr>
          <a:lstStyle/>
          <a:p>
            <a:pPr>
              <a:lnSpc>
                <a:spcPts val="3919"/>
              </a:lnSpc>
            </a:pPr>
            <a:r>
              <a:rPr lang="en-US" sz="2799">
                <a:solidFill>
                  <a:srgbClr val="000000"/>
                </a:solidFill>
                <a:latin typeface="Alatsi Bold"/>
              </a:rPr>
              <a:t>Operating cost = </a:t>
            </a:r>
          </a:p>
          <a:p>
            <a:pPr>
              <a:lnSpc>
                <a:spcPts val="3919"/>
              </a:lnSpc>
            </a:pPr>
            <a:r>
              <a:rPr lang="en-US" sz="2799">
                <a:solidFill>
                  <a:srgbClr val="000000"/>
                </a:solidFill>
                <a:latin typeface="Alatsi Bold"/>
              </a:rPr>
              <a:t>Player salary $160M + Miscellaneous (20% of Revenue = $60M, including the  arena leasing) = $220M</a:t>
            </a:r>
          </a:p>
          <a:p>
            <a:pPr>
              <a:lnSpc>
                <a:spcPts val="3919"/>
              </a:lnSpc>
            </a:pPr>
            <a:r>
              <a:rPr lang="en-US" sz="2799">
                <a:solidFill>
                  <a:srgbClr val="000000"/>
                </a:solidFill>
                <a:latin typeface="Alatsi Bold"/>
              </a:rPr>
              <a:t>Operating income per year = Revenue ($320M) - Operating cost ($220M) = $100M per year</a:t>
            </a:r>
          </a:p>
        </p:txBody>
      </p:sp>
      <p:sp>
        <p:nvSpPr>
          <p:cNvPr name="TextBox 20" id="20"/>
          <p:cNvSpPr txBox="true"/>
          <p:nvPr/>
        </p:nvSpPr>
        <p:spPr>
          <a:xfrm rot="0">
            <a:off x="1249482" y="8793480"/>
            <a:ext cx="15734020" cy="46482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The new team would gain profits from 1st year because of no need for the new stadium construction </a:t>
            </a:r>
          </a:p>
        </p:txBody>
      </p:sp>
      <p:sp>
        <p:nvSpPr>
          <p:cNvPr name="TextBox 21" id="21"/>
          <p:cNvSpPr txBox="true"/>
          <p:nvPr/>
        </p:nvSpPr>
        <p:spPr>
          <a:xfrm rot="0">
            <a:off x="7503567" y="9395864"/>
            <a:ext cx="3280867" cy="464820"/>
          </a:xfrm>
          <a:prstGeom prst="rect">
            <a:avLst/>
          </a:prstGeom>
        </p:spPr>
        <p:txBody>
          <a:bodyPr anchor="t" rtlCol="false" tIns="0" lIns="0" bIns="0" rIns="0">
            <a:spAutoFit/>
          </a:bodyPr>
          <a:lstStyle/>
          <a:p>
            <a:pPr algn="ctr">
              <a:lnSpc>
                <a:spcPts val="3779"/>
              </a:lnSpc>
              <a:spcBef>
                <a:spcPct val="0"/>
              </a:spcBef>
            </a:pPr>
            <a:r>
              <a:rPr lang="en-US" sz="2700">
                <a:solidFill>
                  <a:srgbClr val="8F4A20"/>
                </a:solidFill>
                <a:latin typeface="Alatsi Bold"/>
              </a:rPr>
              <a:t>(= Break even is zero!)</a:t>
            </a:r>
          </a:p>
        </p:txBody>
      </p:sp>
    </p:spTree>
  </p:cSld>
  <p:clrMapOvr>
    <a:masterClrMapping/>
  </p:clrMapOvr>
  <p:transition spd="fast">
    <p:cover dir="d"/>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02946" y="9370978"/>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 </a:t>
            </a:r>
            <a:r>
              <a:rPr lang="en-US" sz="2700">
                <a:solidFill>
                  <a:srgbClr val="000000"/>
                </a:solidFill>
                <a:latin typeface="Alatsi Bold"/>
              </a:rPr>
              <a:t>| 2024</a:t>
            </a:r>
          </a:p>
        </p:txBody>
      </p:sp>
      <p:sp>
        <p:nvSpPr>
          <p:cNvPr name="AutoShape 3" id="3"/>
          <p:cNvSpPr/>
          <p:nvPr/>
        </p:nvSpPr>
        <p:spPr>
          <a:xfrm>
            <a:off x="-251074" y="9631963"/>
            <a:ext cx="7105264" cy="19050"/>
          </a:xfrm>
          <a:prstGeom prst="line">
            <a:avLst/>
          </a:prstGeom>
          <a:ln cap="flat" w="114300">
            <a:solidFill>
              <a:srgbClr val="71BF6D"/>
            </a:solidFill>
            <a:prstDash val="solid"/>
            <a:headEnd type="none" len="sm" w="sm"/>
            <a:tailEnd type="none" len="sm" w="sm"/>
          </a:ln>
        </p:spPr>
      </p:sp>
      <p:sp>
        <p:nvSpPr>
          <p:cNvPr name="AutoShape 4" id="4"/>
          <p:cNvSpPr/>
          <p:nvPr/>
        </p:nvSpPr>
        <p:spPr>
          <a:xfrm>
            <a:off x="11430169" y="9631963"/>
            <a:ext cx="7105264" cy="19050"/>
          </a:xfrm>
          <a:prstGeom prst="line">
            <a:avLst/>
          </a:prstGeom>
          <a:ln cap="flat" w="114300">
            <a:solidFill>
              <a:srgbClr val="71BF6D"/>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
        <p:nvSpPr>
          <p:cNvPr name="Freeform 10" id="10"/>
          <p:cNvSpPr/>
          <p:nvPr/>
        </p:nvSpPr>
        <p:spPr>
          <a:xfrm flipH="false" flipV="false" rot="0">
            <a:off x="-1145203"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982801" y="51435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920424" y="3011979"/>
            <a:ext cx="1781589" cy="273685"/>
          </a:xfrm>
          <a:prstGeom prst="rect">
            <a:avLst/>
          </a:prstGeom>
        </p:spPr>
        <p:txBody>
          <a:bodyPr anchor="t" rtlCol="false" tIns="0" lIns="0" bIns="0" rIns="0">
            <a:spAutoFit/>
          </a:bodyPr>
          <a:lstStyle/>
          <a:p>
            <a:pPr algn="ctr">
              <a:lnSpc>
                <a:spcPts val="2239"/>
              </a:lnSpc>
            </a:pPr>
            <a:r>
              <a:rPr lang="en-US" sz="1599">
                <a:solidFill>
                  <a:srgbClr val="000000"/>
                </a:solidFill>
                <a:latin typeface="Alatsi Bold"/>
              </a:rPr>
              <a:t>Gender &amp; Age</a:t>
            </a:r>
          </a:p>
        </p:txBody>
      </p:sp>
      <p:pic>
        <p:nvPicPr>
          <p:cNvPr name="Picture 13" id="13"/>
          <p:cNvPicPr>
            <a:picLocks noChangeAspect="true"/>
          </p:cNvPicPr>
          <p:nvPr/>
        </p:nvPicPr>
        <p:blipFill>
          <a:blip r:embed="rId4"/>
          <a:stretch>
            <a:fillRect/>
          </a:stretch>
        </p:blipFill>
        <p:spPr>
          <a:xfrm rot="0">
            <a:off x="1348786" y="2890267"/>
            <a:ext cx="4504597" cy="2800546"/>
          </a:xfrm>
          <a:prstGeom prst="rect">
            <a:avLst/>
          </a:prstGeom>
        </p:spPr>
      </p:pic>
      <p:pic>
        <p:nvPicPr>
          <p:cNvPr name="Picture 14" id="14"/>
          <p:cNvPicPr>
            <a:picLocks noChangeAspect="true"/>
          </p:cNvPicPr>
          <p:nvPr/>
        </p:nvPicPr>
        <p:blipFill>
          <a:blip r:embed="rId5"/>
          <a:stretch>
            <a:fillRect/>
          </a:stretch>
        </p:blipFill>
        <p:spPr>
          <a:xfrm rot="0">
            <a:off x="5903209" y="2834904"/>
            <a:ext cx="2442136" cy="2847326"/>
          </a:xfrm>
          <a:prstGeom prst="rect">
            <a:avLst/>
          </a:prstGeom>
        </p:spPr>
      </p:pic>
      <p:sp>
        <p:nvSpPr>
          <p:cNvPr name="Freeform 15" id="15"/>
          <p:cNvSpPr/>
          <p:nvPr/>
        </p:nvSpPr>
        <p:spPr>
          <a:xfrm flipH="false" flipV="false" rot="0">
            <a:off x="1673621" y="6718805"/>
            <a:ext cx="3231712" cy="1793846"/>
          </a:xfrm>
          <a:custGeom>
            <a:avLst/>
            <a:gdLst/>
            <a:ahLst/>
            <a:cxnLst/>
            <a:rect r="r" b="b" t="t" l="l"/>
            <a:pathLst>
              <a:path h="1793846" w="3231712">
                <a:moveTo>
                  <a:pt x="0" y="0"/>
                </a:moveTo>
                <a:lnTo>
                  <a:pt x="3231711" y="0"/>
                </a:lnTo>
                <a:lnTo>
                  <a:pt x="3231711" y="1793846"/>
                </a:lnTo>
                <a:lnTo>
                  <a:pt x="0" y="1793846"/>
                </a:lnTo>
                <a:lnTo>
                  <a:pt x="0" y="0"/>
                </a:lnTo>
                <a:close/>
              </a:path>
            </a:pathLst>
          </a:custGeom>
          <a:blipFill>
            <a:blip r:embed="rId6"/>
            <a:stretch>
              <a:fillRect l="0" t="-19059" r="0" b="0"/>
            </a:stretch>
          </a:blipFill>
        </p:spPr>
      </p:sp>
      <p:sp>
        <p:nvSpPr>
          <p:cNvPr name="Freeform 16" id="16"/>
          <p:cNvSpPr/>
          <p:nvPr/>
        </p:nvSpPr>
        <p:spPr>
          <a:xfrm flipH="false" flipV="false" rot="0">
            <a:off x="5362374" y="6685055"/>
            <a:ext cx="2869332" cy="1914387"/>
          </a:xfrm>
          <a:custGeom>
            <a:avLst/>
            <a:gdLst/>
            <a:ahLst/>
            <a:cxnLst/>
            <a:rect r="r" b="b" t="t" l="l"/>
            <a:pathLst>
              <a:path h="1914387" w="2869332">
                <a:moveTo>
                  <a:pt x="0" y="0"/>
                </a:moveTo>
                <a:lnTo>
                  <a:pt x="2869332" y="0"/>
                </a:lnTo>
                <a:lnTo>
                  <a:pt x="2869332" y="1914387"/>
                </a:lnTo>
                <a:lnTo>
                  <a:pt x="0" y="1914387"/>
                </a:lnTo>
                <a:lnTo>
                  <a:pt x="0" y="0"/>
                </a:lnTo>
                <a:close/>
              </a:path>
            </a:pathLst>
          </a:custGeom>
          <a:blipFill>
            <a:blip r:embed="rId7"/>
            <a:stretch>
              <a:fillRect l="0" t="-14409" r="0" b="0"/>
            </a:stretch>
          </a:blipFill>
        </p:spPr>
      </p:sp>
      <p:sp>
        <p:nvSpPr>
          <p:cNvPr name="TextBox 17" id="17"/>
          <p:cNvSpPr txBox="true"/>
          <p:nvPr/>
        </p:nvSpPr>
        <p:spPr>
          <a:xfrm rot="0">
            <a:off x="1236347" y="712513"/>
            <a:ext cx="15815306" cy="1377947"/>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GLOBAL MARKET COMPOSITION</a:t>
            </a:r>
          </a:p>
        </p:txBody>
      </p:sp>
      <p:sp>
        <p:nvSpPr>
          <p:cNvPr name="TextBox 18" id="18"/>
          <p:cNvSpPr txBox="true"/>
          <p:nvPr/>
        </p:nvSpPr>
        <p:spPr>
          <a:xfrm rot="0">
            <a:off x="4702013" y="2282729"/>
            <a:ext cx="1438474"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a:rPr>
              <a:t>SPORTS FANS</a:t>
            </a:r>
          </a:p>
        </p:txBody>
      </p:sp>
      <p:sp>
        <p:nvSpPr>
          <p:cNvPr name="TextBox 19" id="19"/>
          <p:cNvSpPr txBox="true"/>
          <p:nvPr/>
        </p:nvSpPr>
        <p:spPr>
          <a:xfrm rot="0">
            <a:off x="12809678" y="2154175"/>
            <a:ext cx="106223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a:rPr>
              <a:t>NBA FANS</a:t>
            </a:r>
          </a:p>
        </p:txBody>
      </p:sp>
      <p:sp>
        <p:nvSpPr>
          <p:cNvPr name="TextBox 20" id="20"/>
          <p:cNvSpPr txBox="true"/>
          <p:nvPr/>
        </p:nvSpPr>
        <p:spPr>
          <a:xfrm rot="0">
            <a:off x="2144436" y="5569527"/>
            <a:ext cx="3333564" cy="192989"/>
          </a:xfrm>
          <a:prstGeom prst="rect">
            <a:avLst/>
          </a:prstGeom>
        </p:spPr>
        <p:txBody>
          <a:bodyPr anchor="t" rtlCol="false" tIns="0" lIns="0" bIns="0" rIns="0">
            <a:spAutoFit/>
          </a:bodyPr>
          <a:lstStyle/>
          <a:p>
            <a:pPr algn="ctr">
              <a:lnSpc>
                <a:spcPts val="1685"/>
              </a:lnSpc>
              <a:spcBef>
                <a:spcPct val="0"/>
              </a:spcBef>
            </a:pPr>
            <a:r>
              <a:rPr lang="en-US" sz="1203">
                <a:solidFill>
                  <a:srgbClr val="000000"/>
                </a:solidFill>
                <a:latin typeface="Alatsi Bold"/>
              </a:rPr>
              <a:t>Sports fans primarily consist of younger males.</a:t>
            </a:r>
          </a:p>
        </p:txBody>
      </p:sp>
      <p:sp>
        <p:nvSpPr>
          <p:cNvPr name="TextBox 21" id="21"/>
          <p:cNvSpPr txBox="true"/>
          <p:nvPr/>
        </p:nvSpPr>
        <p:spPr>
          <a:xfrm rot="0">
            <a:off x="6199451" y="5552257"/>
            <a:ext cx="1849331" cy="611464"/>
          </a:xfrm>
          <a:prstGeom prst="rect">
            <a:avLst/>
          </a:prstGeom>
        </p:spPr>
        <p:txBody>
          <a:bodyPr anchor="t" rtlCol="false" tIns="0" lIns="0" bIns="0" rIns="0">
            <a:spAutoFit/>
          </a:bodyPr>
          <a:lstStyle/>
          <a:p>
            <a:pPr algn="ctr">
              <a:lnSpc>
                <a:spcPts val="1632"/>
              </a:lnSpc>
              <a:spcBef>
                <a:spcPct val="0"/>
              </a:spcBef>
            </a:pPr>
            <a:r>
              <a:rPr lang="en-US" sz="1166">
                <a:solidFill>
                  <a:srgbClr val="000000"/>
                </a:solidFill>
                <a:latin typeface="Alatsi Bold"/>
              </a:rPr>
              <a:t>Sport Fans share is bigger among households with an income less than $100k</a:t>
            </a:r>
          </a:p>
        </p:txBody>
      </p:sp>
      <p:sp>
        <p:nvSpPr>
          <p:cNvPr name="TextBox 22" id="22"/>
          <p:cNvSpPr txBox="true"/>
          <p:nvPr/>
        </p:nvSpPr>
        <p:spPr>
          <a:xfrm rot="0">
            <a:off x="6199451" y="2757328"/>
            <a:ext cx="1725842" cy="273700"/>
          </a:xfrm>
          <a:prstGeom prst="rect">
            <a:avLst/>
          </a:prstGeom>
        </p:spPr>
        <p:txBody>
          <a:bodyPr anchor="t" rtlCol="false" tIns="0" lIns="0" bIns="0" rIns="0">
            <a:spAutoFit/>
          </a:bodyPr>
          <a:lstStyle/>
          <a:p>
            <a:pPr algn="ctr">
              <a:lnSpc>
                <a:spcPts val="2239"/>
              </a:lnSpc>
            </a:pPr>
            <a:r>
              <a:rPr lang="en-US" sz="1599">
                <a:solidFill>
                  <a:srgbClr val="000000"/>
                </a:solidFill>
                <a:latin typeface="Alatsi Bold"/>
              </a:rPr>
              <a:t>Household income</a:t>
            </a:r>
          </a:p>
        </p:txBody>
      </p:sp>
      <p:sp>
        <p:nvSpPr>
          <p:cNvPr name="TextBox 23" id="23"/>
          <p:cNvSpPr txBox="true"/>
          <p:nvPr/>
        </p:nvSpPr>
        <p:spPr>
          <a:xfrm rot="0">
            <a:off x="1673621" y="6336785"/>
            <a:ext cx="1781589" cy="273685"/>
          </a:xfrm>
          <a:prstGeom prst="rect">
            <a:avLst/>
          </a:prstGeom>
        </p:spPr>
        <p:txBody>
          <a:bodyPr anchor="t" rtlCol="false" tIns="0" lIns="0" bIns="0" rIns="0">
            <a:spAutoFit/>
          </a:bodyPr>
          <a:lstStyle/>
          <a:p>
            <a:pPr algn="ctr">
              <a:lnSpc>
                <a:spcPts val="2239"/>
              </a:lnSpc>
            </a:pPr>
            <a:r>
              <a:rPr lang="en-US" sz="1599">
                <a:solidFill>
                  <a:srgbClr val="000000"/>
                </a:solidFill>
                <a:latin typeface="Alatsi Bold"/>
              </a:rPr>
              <a:t>Marital status</a:t>
            </a:r>
          </a:p>
        </p:txBody>
      </p:sp>
      <p:sp>
        <p:nvSpPr>
          <p:cNvPr name="TextBox 24" id="24"/>
          <p:cNvSpPr txBox="true"/>
          <p:nvPr/>
        </p:nvSpPr>
        <p:spPr>
          <a:xfrm rot="0">
            <a:off x="5518593" y="6411370"/>
            <a:ext cx="2291074" cy="273685"/>
          </a:xfrm>
          <a:prstGeom prst="rect">
            <a:avLst/>
          </a:prstGeom>
        </p:spPr>
        <p:txBody>
          <a:bodyPr anchor="t" rtlCol="false" tIns="0" lIns="0" bIns="0" rIns="0">
            <a:spAutoFit/>
          </a:bodyPr>
          <a:lstStyle/>
          <a:p>
            <a:pPr algn="ctr">
              <a:lnSpc>
                <a:spcPts val="2239"/>
              </a:lnSpc>
            </a:pPr>
            <a:r>
              <a:rPr lang="en-US" sz="1599">
                <a:solidFill>
                  <a:srgbClr val="000000"/>
                </a:solidFill>
                <a:latin typeface="Alatsi Bold"/>
              </a:rPr>
              <a:t>Race and Hispanic origin</a:t>
            </a:r>
          </a:p>
        </p:txBody>
      </p:sp>
      <p:sp>
        <p:nvSpPr>
          <p:cNvPr name="TextBox 25" id="25"/>
          <p:cNvSpPr txBox="true"/>
          <p:nvPr/>
        </p:nvSpPr>
        <p:spPr>
          <a:xfrm rot="0">
            <a:off x="5745768" y="8637226"/>
            <a:ext cx="2102543" cy="621074"/>
          </a:xfrm>
          <a:prstGeom prst="rect">
            <a:avLst/>
          </a:prstGeom>
        </p:spPr>
        <p:txBody>
          <a:bodyPr anchor="t" rtlCol="false" tIns="0" lIns="0" bIns="0" rIns="0">
            <a:spAutoFit/>
          </a:bodyPr>
          <a:lstStyle/>
          <a:p>
            <a:pPr algn="ctr">
              <a:lnSpc>
                <a:spcPts val="1685"/>
              </a:lnSpc>
              <a:spcBef>
                <a:spcPct val="0"/>
              </a:spcBef>
            </a:pPr>
            <a:r>
              <a:rPr lang="en-US" sz="1203">
                <a:solidFill>
                  <a:srgbClr val="000000"/>
                </a:solidFill>
                <a:latin typeface="Alatsi Bold"/>
              </a:rPr>
              <a:t>White and Hispanics have a higher representation in sport fans population</a:t>
            </a:r>
          </a:p>
        </p:txBody>
      </p:sp>
      <p:sp>
        <p:nvSpPr>
          <p:cNvPr name="TextBox 26" id="26"/>
          <p:cNvSpPr txBox="true"/>
          <p:nvPr/>
        </p:nvSpPr>
        <p:spPr>
          <a:xfrm rot="0">
            <a:off x="1581294" y="8695105"/>
            <a:ext cx="3333564" cy="407032"/>
          </a:xfrm>
          <a:prstGeom prst="rect">
            <a:avLst/>
          </a:prstGeom>
        </p:spPr>
        <p:txBody>
          <a:bodyPr anchor="t" rtlCol="false" tIns="0" lIns="0" bIns="0" rIns="0">
            <a:spAutoFit/>
          </a:bodyPr>
          <a:lstStyle/>
          <a:p>
            <a:pPr algn="ctr">
              <a:lnSpc>
                <a:spcPts val="1685"/>
              </a:lnSpc>
              <a:spcBef>
                <a:spcPct val="0"/>
              </a:spcBef>
            </a:pPr>
            <a:r>
              <a:rPr lang="en-US" sz="1203">
                <a:solidFill>
                  <a:srgbClr val="000000"/>
                </a:solidFill>
                <a:latin typeface="Alatsi Bold"/>
              </a:rPr>
              <a:t>The biggest portion of sport fans are married/cohabitating. </a:t>
            </a:r>
          </a:p>
        </p:txBody>
      </p:sp>
      <p:sp>
        <p:nvSpPr>
          <p:cNvPr name="AutoShape 27" id="27"/>
          <p:cNvSpPr/>
          <p:nvPr/>
        </p:nvSpPr>
        <p:spPr>
          <a:xfrm>
            <a:off x="9163050" y="2201800"/>
            <a:ext cx="0" cy="6492240"/>
          </a:xfrm>
          <a:prstGeom prst="line">
            <a:avLst/>
          </a:prstGeom>
          <a:ln cap="flat" w="38100">
            <a:solidFill>
              <a:srgbClr val="000000"/>
            </a:solidFill>
            <a:prstDash val="solid"/>
            <a:headEnd type="none" len="sm" w="sm"/>
            <a:tailEnd type="none" len="sm" w="sm"/>
          </a:ln>
        </p:spPr>
      </p:sp>
      <p:pic>
        <p:nvPicPr>
          <p:cNvPr name="Picture 28" id="28"/>
          <p:cNvPicPr>
            <a:picLocks noChangeAspect="true"/>
          </p:cNvPicPr>
          <p:nvPr/>
        </p:nvPicPr>
        <p:blipFill>
          <a:blip r:embed="rId8"/>
          <a:stretch>
            <a:fillRect/>
          </a:stretch>
        </p:blipFill>
        <p:spPr>
          <a:xfrm rot="0">
            <a:off x="9581965" y="2814868"/>
            <a:ext cx="3888422" cy="2281945"/>
          </a:xfrm>
          <a:prstGeom prst="rect">
            <a:avLst/>
          </a:prstGeom>
        </p:spPr>
      </p:pic>
      <p:sp>
        <p:nvSpPr>
          <p:cNvPr name="TextBox 29" id="29"/>
          <p:cNvSpPr txBox="true"/>
          <p:nvPr/>
        </p:nvSpPr>
        <p:spPr>
          <a:xfrm rot="0">
            <a:off x="13514669" y="3670091"/>
            <a:ext cx="2858362" cy="533400"/>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latsi Bold"/>
              </a:rPr>
              <a:t>The NBA fanbase predominantly comprises males.</a:t>
            </a:r>
          </a:p>
        </p:txBody>
      </p:sp>
      <p:sp>
        <p:nvSpPr>
          <p:cNvPr name="TextBox 30" id="30"/>
          <p:cNvSpPr txBox="true"/>
          <p:nvPr/>
        </p:nvSpPr>
        <p:spPr>
          <a:xfrm rot="0">
            <a:off x="10114979" y="2757328"/>
            <a:ext cx="1725842" cy="273700"/>
          </a:xfrm>
          <a:prstGeom prst="rect">
            <a:avLst/>
          </a:prstGeom>
        </p:spPr>
        <p:txBody>
          <a:bodyPr anchor="t" rtlCol="false" tIns="0" lIns="0" bIns="0" rIns="0">
            <a:spAutoFit/>
          </a:bodyPr>
          <a:lstStyle/>
          <a:p>
            <a:pPr algn="ctr">
              <a:lnSpc>
                <a:spcPts val="2239"/>
              </a:lnSpc>
            </a:pPr>
            <a:r>
              <a:rPr lang="en-US" sz="1599">
                <a:solidFill>
                  <a:srgbClr val="000000"/>
                </a:solidFill>
                <a:latin typeface="Alatsi Bold"/>
              </a:rPr>
              <a:t>Gender</a:t>
            </a:r>
          </a:p>
        </p:txBody>
      </p:sp>
      <p:pic>
        <p:nvPicPr>
          <p:cNvPr name="Picture 31" id="31"/>
          <p:cNvPicPr>
            <a:picLocks noChangeAspect="true"/>
          </p:cNvPicPr>
          <p:nvPr/>
        </p:nvPicPr>
        <p:blipFill>
          <a:blip r:embed="rId9"/>
          <a:stretch>
            <a:fillRect/>
          </a:stretch>
        </p:blipFill>
        <p:spPr>
          <a:xfrm rot="0">
            <a:off x="13440711" y="4949331"/>
            <a:ext cx="3006280" cy="2072906"/>
          </a:xfrm>
          <a:prstGeom prst="rect">
            <a:avLst/>
          </a:prstGeom>
        </p:spPr>
      </p:pic>
      <p:sp>
        <p:nvSpPr>
          <p:cNvPr name="TextBox 32" id="32"/>
          <p:cNvSpPr txBox="true"/>
          <p:nvPr/>
        </p:nvSpPr>
        <p:spPr>
          <a:xfrm rot="0">
            <a:off x="13812085" y="4790573"/>
            <a:ext cx="1725842" cy="273700"/>
          </a:xfrm>
          <a:prstGeom prst="rect">
            <a:avLst/>
          </a:prstGeom>
        </p:spPr>
        <p:txBody>
          <a:bodyPr anchor="t" rtlCol="false" tIns="0" lIns="0" bIns="0" rIns="0">
            <a:spAutoFit/>
          </a:bodyPr>
          <a:lstStyle/>
          <a:p>
            <a:pPr algn="ctr">
              <a:lnSpc>
                <a:spcPts val="2239"/>
              </a:lnSpc>
            </a:pPr>
            <a:r>
              <a:rPr lang="en-US" sz="1599">
                <a:solidFill>
                  <a:srgbClr val="000000"/>
                </a:solidFill>
                <a:latin typeface="Alatsi Bold"/>
              </a:rPr>
              <a:t>Mean age</a:t>
            </a:r>
          </a:p>
        </p:txBody>
      </p:sp>
      <p:sp>
        <p:nvSpPr>
          <p:cNvPr name="TextBox 33" id="33"/>
          <p:cNvSpPr txBox="true"/>
          <p:nvPr/>
        </p:nvSpPr>
        <p:spPr>
          <a:xfrm rot="0">
            <a:off x="10482434" y="5372854"/>
            <a:ext cx="2858362" cy="800100"/>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latsi Bold"/>
              </a:rPr>
              <a:t>Among the three major sports in the US, NBA fans tend to be younger.</a:t>
            </a:r>
          </a:p>
        </p:txBody>
      </p:sp>
      <p:pic>
        <p:nvPicPr>
          <p:cNvPr name="Picture 34" id="34"/>
          <p:cNvPicPr>
            <a:picLocks noChangeAspect="true"/>
          </p:cNvPicPr>
          <p:nvPr/>
        </p:nvPicPr>
        <p:blipFill>
          <a:blip r:embed="rId10"/>
          <a:stretch>
            <a:fillRect/>
          </a:stretch>
        </p:blipFill>
        <p:spPr>
          <a:xfrm rot="0">
            <a:off x="9588125" y="6688506"/>
            <a:ext cx="3814500" cy="2866746"/>
          </a:xfrm>
          <a:prstGeom prst="rect">
            <a:avLst/>
          </a:prstGeom>
        </p:spPr>
      </p:pic>
      <p:sp>
        <p:nvSpPr>
          <p:cNvPr name="TextBox 35" id="35"/>
          <p:cNvSpPr txBox="true"/>
          <p:nvPr/>
        </p:nvSpPr>
        <p:spPr>
          <a:xfrm rot="0">
            <a:off x="9906000" y="6627905"/>
            <a:ext cx="2103353" cy="273700"/>
          </a:xfrm>
          <a:prstGeom prst="rect">
            <a:avLst/>
          </a:prstGeom>
        </p:spPr>
        <p:txBody>
          <a:bodyPr anchor="t" rtlCol="false" tIns="0" lIns="0" bIns="0" rIns="0">
            <a:spAutoFit/>
          </a:bodyPr>
          <a:lstStyle/>
          <a:p>
            <a:pPr algn="ctr">
              <a:lnSpc>
                <a:spcPts val="2239"/>
              </a:lnSpc>
            </a:pPr>
            <a:r>
              <a:rPr lang="en-US" sz="1599">
                <a:solidFill>
                  <a:srgbClr val="000000"/>
                </a:solidFill>
                <a:latin typeface="Alatsi Bold"/>
              </a:rPr>
              <a:t>Race  &amp; Hispanic origin</a:t>
            </a:r>
          </a:p>
        </p:txBody>
      </p:sp>
      <p:sp>
        <p:nvSpPr>
          <p:cNvPr name="TextBox 36" id="36"/>
          <p:cNvSpPr txBox="true"/>
          <p:nvPr/>
        </p:nvSpPr>
        <p:spPr>
          <a:xfrm rot="0">
            <a:off x="13338105" y="7846651"/>
            <a:ext cx="3034927" cy="1066800"/>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latsi Bold"/>
              </a:rPr>
              <a:t>Compared to the other big three sports, the NBA boasts a significant representation of Black and Hispanic fans.</a:t>
            </a:r>
          </a:p>
        </p:txBody>
      </p:sp>
      <p:sp>
        <p:nvSpPr>
          <p:cNvPr name="TextBox 37" id="37"/>
          <p:cNvSpPr txBox="true"/>
          <p:nvPr/>
        </p:nvSpPr>
        <p:spPr>
          <a:xfrm rot="0">
            <a:off x="163512" y="9154444"/>
            <a:ext cx="2555196" cy="273684"/>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Alatsi Bold"/>
              </a:rPr>
              <a:t>Source: Mintel, 2019</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02946" y="9370978"/>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 </a:t>
            </a:r>
            <a:r>
              <a:rPr lang="en-US" sz="2700">
                <a:solidFill>
                  <a:srgbClr val="000000"/>
                </a:solidFill>
                <a:latin typeface="Alatsi Bold"/>
              </a:rPr>
              <a:t>| 2024</a:t>
            </a:r>
          </a:p>
        </p:txBody>
      </p:sp>
      <p:sp>
        <p:nvSpPr>
          <p:cNvPr name="AutoShape 3" id="3"/>
          <p:cNvSpPr/>
          <p:nvPr/>
        </p:nvSpPr>
        <p:spPr>
          <a:xfrm>
            <a:off x="-260599" y="9631963"/>
            <a:ext cx="7105264" cy="19050"/>
          </a:xfrm>
          <a:prstGeom prst="line">
            <a:avLst/>
          </a:prstGeom>
          <a:ln cap="flat" w="114300">
            <a:solidFill>
              <a:srgbClr val="FDE5C8"/>
            </a:solidFill>
            <a:prstDash val="solid"/>
            <a:headEnd type="none" len="sm" w="sm"/>
            <a:tailEnd type="none" len="sm" w="sm"/>
          </a:ln>
        </p:spPr>
      </p:sp>
      <p:sp>
        <p:nvSpPr>
          <p:cNvPr name="AutoShape 4" id="4"/>
          <p:cNvSpPr/>
          <p:nvPr/>
        </p:nvSpPr>
        <p:spPr>
          <a:xfrm>
            <a:off x="11430169" y="9631963"/>
            <a:ext cx="7105264" cy="19050"/>
          </a:xfrm>
          <a:prstGeom prst="line">
            <a:avLst/>
          </a:prstGeom>
          <a:ln cap="flat" w="114300">
            <a:solidFill>
              <a:srgbClr val="FDE5C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DE5C8"/>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13</a:t>
              </a:r>
            </a:p>
          </p:txBody>
        </p:sp>
      </p:grpSp>
      <p:sp>
        <p:nvSpPr>
          <p:cNvPr name="Freeform 10" id="10"/>
          <p:cNvSpPr/>
          <p:nvPr/>
        </p:nvSpPr>
        <p:spPr>
          <a:xfrm flipH="false" flipV="false" rot="0">
            <a:off x="-1145203"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982801" y="51435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tretch>
            <a:fillRect/>
          </a:stretch>
        </p:blipFill>
        <p:spPr>
          <a:xfrm rot="0">
            <a:off x="6201759" y="2979593"/>
            <a:ext cx="4502168" cy="3767139"/>
          </a:xfrm>
          <a:prstGeom prst="rect">
            <a:avLst/>
          </a:prstGeom>
        </p:spPr>
      </p:pic>
      <p:sp>
        <p:nvSpPr>
          <p:cNvPr name="TextBox 13" id="13"/>
          <p:cNvSpPr txBox="true"/>
          <p:nvPr/>
        </p:nvSpPr>
        <p:spPr>
          <a:xfrm rot="0">
            <a:off x="2304861" y="2778849"/>
            <a:ext cx="2219885" cy="297180"/>
          </a:xfrm>
          <a:prstGeom prst="rect">
            <a:avLst/>
          </a:prstGeom>
        </p:spPr>
        <p:txBody>
          <a:bodyPr anchor="t" rtlCol="false" tIns="0" lIns="0" bIns="0" rIns="0">
            <a:spAutoFit/>
          </a:bodyPr>
          <a:lstStyle/>
          <a:p>
            <a:pPr algn="ctr">
              <a:lnSpc>
                <a:spcPts val="2520"/>
              </a:lnSpc>
            </a:pPr>
            <a:r>
              <a:rPr lang="en-US" sz="1800">
                <a:solidFill>
                  <a:srgbClr val="000000"/>
                </a:solidFill>
                <a:latin typeface="Alatsi Bold"/>
              </a:rPr>
              <a:t>Population by gender</a:t>
            </a:r>
          </a:p>
        </p:txBody>
      </p:sp>
      <p:sp>
        <p:nvSpPr>
          <p:cNvPr name="Freeform 14" id="14"/>
          <p:cNvSpPr/>
          <p:nvPr/>
        </p:nvSpPr>
        <p:spPr>
          <a:xfrm flipH="false" flipV="false" rot="0">
            <a:off x="2620001" y="3178124"/>
            <a:ext cx="433752" cy="759650"/>
          </a:xfrm>
          <a:custGeom>
            <a:avLst/>
            <a:gdLst/>
            <a:ahLst/>
            <a:cxnLst/>
            <a:rect r="r" b="b" t="t" l="l"/>
            <a:pathLst>
              <a:path h="759650" w="433752">
                <a:moveTo>
                  <a:pt x="0" y="0"/>
                </a:moveTo>
                <a:lnTo>
                  <a:pt x="433752" y="0"/>
                </a:lnTo>
                <a:lnTo>
                  <a:pt x="433752" y="759650"/>
                </a:lnTo>
                <a:lnTo>
                  <a:pt x="0" y="759650"/>
                </a:lnTo>
                <a:lnTo>
                  <a:pt x="0" y="0"/>
                </a:lnTo>
                <a:close/>
              </a:path>
            </a:pathLst>
          </a:custGeom>
          <a:blipFill>
            <a:blip r:embed="rId5">
              <a:extLst>
                <a:ext uri="{96DAC541-7B7A-43D3-8B79-37D633B846F1}">
                  <asvg:svgBlip xmlns:asvg="http://schemas.microsoft.com/office/drawing/2016/SVG/main" r:embed="rId6"/>
                </a:ext>
              </a:extLst>
            </a:blip>
            <a:stretch>
              <a:fillRect l="0" t="0" r="-99096" b="0"/>
            </a:stretch>
          </a:blipFill>
        </p:spPr>
      </p:sp>
      <p:sp>
        <p:nvSpPr>
          <p:cNvPr name="TextBox 15" id="15"/>
          <p:cNvSpPr txBox="true"/>
          <p:nvPr/>
        </p:nvSpPr>
        <p:spPr>
          <a:xfrm rot="0">
            <a:off x="3266096" y="3363043"/>
            <a:ext cx="839391" cy="351711"/>
          </a:xfrm>
          <a:prstGeom prst="rect">
            <a:avLst/>
          </a:prstGeom>
        </p:spPr>
        <p:txBody>
          <a:bodyPr anchor="t" rtlCol="false" tIns="0" lIns="0" bIns="0" rIns="0">
            <a:spAutoFit/>
          </a:bodyPr>
          <a:lstStyle/>
          <a:p>
            <a:pPr algn="ctr">
              <a:lnSpc>
                <a:spcPts val="2898"/>
              </a:lnSpc>
            </a:pPr>
            <a:r>
              <a:rPr lang="en-US" sz="2070">
                <a:solidFill>
                  <a:srgbClr val="000000"/>
                </a:solidFill>
                <a:latin typeface="Alatsi Bold"/>
              </a:rPr>
              <a:t>48.9%</a:t>
            </a:r>
          </a:p>
        </p:txBody>
      </p:sp>
      <p:sp>
        <p:nvSpPr>
          <p:cNvPr name="Freeform 16" id="16"/>
          <p:cNvSpPr/>
          <p:nvPr/>
        </p:nvSpPr>
        <p:spPr>
          <a:xfrm flipH="false" flipV="false" rot="0">
            <a:off x="2497185" y="4094380"/>
            <a:ext cx="433752" cy="759650"/>
          </a:xfrm>
          <a:custGeom>
            <a:avLst/>
            <a:gdLst/>
            <a:ahLst/>
            <a:cxnLst/>
            <a:rect r="r" b="b" t="t" l="l"/>
            <a:pathLst>
              <a:path h="759650" w="433752">
                <a:moveTo>
                  <a:pt x="0" y="0"/>
                </a:moveTo>
                <a:lnTo>
                  <a:pt x="433751" y="0"/>
                </a:lnTo>
                <a:lnTo>
                  <a:pt x="433751" y="759650"/>
                </a:lnTo>
                <a:lnTo>
                  <a:pt x="0" y="759650"/>
                </a:lnTo>
                <a:lnTo>
                  <a:pt x="0" y="0"/>
                </a:lnTo>
                <a:close/>
              </a:path>
            </a:pathLst>
          </a:custGeom>
          <a:blipFill>
            <a:blip r:embed="rId7">
              <a:extLst>
                <a:ext uri="{96DAC541-7B7A-43D3-8B79-37D633B846F1}">
                  <asvg:svgBlip xmlns:asvg="http://schemas.microsoft.com/office/drawing/2016/SVG/main" r:embed="rId8"/>
                </a:ext>
              </a:extLst>
            </a:blip>
            <a:stretch>
              <a:fillRect l="-99096" t="0" r="0" b="0"/>
            </a:stretch>
          </a:blipFill>
        </p:spPr>
      </p:sp>
      <p:sp>
        <p:nvSpPr>
          <p:cNvPr name="TextBox 17" id="17"/>
          <p:cNvSpPr txBox="true"/>
          <p:nvPr/>
        </p:nvSpPr>
        <p:spPr>
          <a:xfrm rot="0">
            <a:off x="3266096" y="4279299"/>
            <a:ext cx="839391" cy="351711"/>
          </a:xfrm>
          <a:prstGeom prst="rect">
            <a:avLst/>
          </a:prstGeom>
        </p:spPr>
        <p:txBody>
          <a:bodyPr anchor="t" rtlCol="false" tIns="0" lIns="0" bIns="0" rIns="0">
            <a:spAutoFit/>
          </a:bodyPr>
          <a:lstStyle/>
          <a:p>
            <a:pPr algn="ctr">
              <a:lnSpc>
                <a:spcPts val="2898"/>
              </a:lnSpc>
            </a:pPr>
            <a:r>
              <a:rPr lang="en-US" sz="2070">
                <a:solidFill>
                  <a:srgbClr val="000000"/>
                </a:solidFill>
                <a:latin typeface="Alatsi Bold"/>
              </a:rPr>
              <a:t>51.1%</a:t>
            </a:r>
          </a:p>
        </p:txBody>
      </p:sp>
      <p:sp>
        <p:nvSpPr>
          <p:cNvPr name="TextBox 18" id="18"/>
          <p:cNvSpPr txBox="true"/>
          <p:nvPr/>
        </p:nvSpPr>
        <p:spPr>
          <a:xfrm rot="0">
            <a:off x="2260580" y="4968760"/>
            <a:ext cx="2480162" cy="498393"/>
          </a:xfrm>
          <a:prstGeom prst="rect">
            <a:avLst/>
          </a:prstGeom>
        </p:spPr>
        <p:txBody>
          <a:bodyPr anchor="t" rtlCol="false" tIns="0" lIns="0" bIns="0" rIns="0">
            <a:spAutoFit/>
          </a:bodyPr>
          <a:lstStyle/>
          <a:p>
            <a:pPr algn="ctr">
              <a:lnSpc>
                <a:spcPts val="2031"/>
              </a:lnSpc>
              <a:spcBef>
                <a:spcPct val="0"/>
              </a:spcBef>
            </a:pPr>
            <a:r>
              <a:rPr lang="en-US" sz="1450">
                <a:solidFill>
                  <a:srgbClr val="000000"/>
                </a:solidFill>
                <a:latin typeface="Alatsi Bold"/>
              </a:rPr>
              <a:t>The male population share is higher than the female one. </a:t>
            </a:r>
          </a:p>
        </p:txBody>
      </p:sp>
      <p:sp>
        <p:nvSpPr>
          <p:cNvPr name="AutoShape 19" id="19"/>
          <p:cNvSpPr/>
          <p:nvPr/>
        </p:nvSpPr>
        <p:spPr>
          <a:xfrm flipV="true">
            <a:off x="5403977" y="2906430"/>
            <a:ext cx="0" cy="2436918"/>
          </a:xfrm>
          <a:prstGeom prst="line">
            <a:avLst/>
          </a:prstGeom>
          <a:ln cap="flat" w="19050">
            <a:solidFill>
              <a:srgbClr val="0E0A0A"/>
            </a:solidFill>
            <a:prstDash val="solid"/>
            <a:headEnd type="none" len="sm" w="sm"/>
            <a:tailEnd type="none" len="sm" w="sm"/>
          </a:ln>
        </p:spPr>
      </p:sp>
      <p:sp>
        <p:nvSpPr>
          <p:cNvPr name="AutoShape 20" id="20"/>
          <p:cNvSpPr/>
          <p:nvPr/>
        </p:nvSpPr>
        <p:spPr>
          <a:xfrm>
            <a:off x="10717317" y="2877855"/>
            <a:ext cx="19050" cy="3614317"/>
          </a:xfrm>
          <a:prstGeom prst="line">
            <a:avLst/>
          </a:prstGeom>
          <a:ln cap="flat" w="19050">
            <a:solidFill>
              <a:srgbClr val="0E0A0A"/>
            </a:solidFill>
            <a:prstDash val="solid"/>
            <a:headEnd type="none" len="sm" w="sm"/>
            <a:tailEnd type="none" len="sm" w="sm"/>
          </a:ln>
        </p:spPr>
      </p:sp>
      <p:pic>
        <p:nvPicPr>
          <p:cNvPr name="Picture 21" id="21"/>
          <p:cNvPicPr>
            <a:picLocks noChangeAspect="true"/>
          </p:cNvPicPr>
          <p:nvPr/>
        </p:nvPicPr>
        <p:blipFill>
          <a:blip r:embed="rId9"/>
          <a:stretch>
            <a:fillRect/>
          </a:stretch>
        </p:blipFill>
        <p:spPr>
          <a:xfrm rot="0">
            <a:off x="1461470" y="6152336"/>
            <a:ext cx="4078381" cy="3414946"/>
          </a:xfrm>
          <a:prstGeom prst="rect">
            <a:avLst/>
          </a:prstGeom>
        </p:spPr>
      </p:pic>
      <p:sp>
        <p:nvSpPr>
          <p:cNvPr name="AutoShape 22" id="22"/>
          <p:cNvSpPr/>
          <p:nvPr/>
        </p:nvSpPr>
        <p:spPr>
          <a:xfrm>
            <a:off x="2010489" y="5736369"/>
            <a:ext cx="2726937" cy="0"/>
          </a:xfrm>
          <a:prstGeom prst="line">
            <a:avLst/>
          </a:prstGeom>
          <a:ln cap="flat" w="19050">
            <a:solidFill>
              <a:srgbClr val="0E0A0A"/>
            </a:solidFill>
            <a:prstDash val="solid"/>
            <a:headEnd type="none" len="sm" w="sm"/>
            <a:tailEnd type="none" len="sm" w="sm"/>
          </a:ln>
        </p:spPr>
      </p:sp>
      <p:sp>
        <p:nvSpPr>
          <p:cNvPr name="AutoShape 23" id="23"/>
          <p:cNvSpPr/>
          <p:nvPr/>
        </p:nvSpPr>
        <p:spPr>
          <a:xfrm flipV="true">
            <a:off x="5384927" y="5894308"/>
            <a:ext cx="9525" cy="2911713"/>
          </a:xfrm>
          <a:prstGeom prst="line">
            <a:avLst/>
          </a:prstGeom>
          <a:ln cap="flat" w="19050">
            <a:solidFill>
              <a:srgbClr val="0E0A0A"/>
            </a:solidFill>
            <a:prstDash val="solid"/>
            <a:headEnd type="none" len="sm" w="sm"/>
            <a:tailEnd type="none" len="sm" w="sm"/>
          </a:ln>
        </p:spPr>
      </p:sp>
      <p:sp>
        <p:nvSpPr>
          <p:cNvPr name="Freeform 24" id="24"/>
          <p:cNvSpPr/>
          <p:nvPr/>
        </p:nvSpPr>
        <p:spPr>
          <a:xfrm flipH="false" flipV="false" rot="0">
            <a:off x="8295684" y="7822126"/>
            <a:ext cx="752644" cy="658222"/>
          </a:xfrm>
          <a:custGeom>
            <a:avLst/>
            <a:gdLst/>
            <a:ahLst/>
            <a:cxnLst/>
            <a:rect r="r" b="b" t="t" l="l"/>
            <a:pathLst>
              <a:path h="658222" w="752644">
                <a:moveTo>
                  <a:pt x="0" y="0"/>
                </a:moveTo>
                <a:lnTo>
                  <a:pt x="752644" y="0"/>
                </a:lnTo>
                <a:lnTo>
                  <a:pt x="752644" y="658222"/>
                </a:lnTo>
                <a:lnTo>
                  <a:pt x="0" y="6582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AutoShape 25" id="25"/>
          <p:cNvSpPr/>
          <p:nvPr/>
        </p:nvSpPr>
        <p:spPr>
          <a:xfrm flipV="true">
            <a:off x="6213149" y="7197765"/>
            <a:ext cx="3904013" cy="19050"/>
          </a:xfrm>
          <a:prstGeom prst="line">
            <a:avLst/>
          </a:prstGeom>
          <a:ln cap="flat" w="19050">
            <a:solidFill>
              <a:srgbClr val="0E0A0A"/>
            </a:solidFill>
            <a:prstDash val="solid"/>
            <a:headEnd type="none" len="sm" w="sm"/>
            <a:tailEnd type="none" len="sm" w="sm"/>
          </a:ln>
        </p:spPr>
      </p:sp>
      <p:grpSp>
        <p:nvGrpSpPr>
          <p:cNvPr name="Group 26" id="26"/>
          <p:cNvGrpSpPr/>
          <p:nvPr/>
        </p:nvGrpSpPr>
        <p:grpSpPr>
          <a:xfrm rot="0">
            <a:off x="10156453" y="8241397"/>
            <a:ext cx="1044492" cy="490858"/>
            <a:chOff x="0" y="0"/>
            <a:chExt cx="1729550" cy="812800"/>
          </a:xfrm>
        </p:grpSpPr>
        <p:sp>
          <p:nvSpPr>
            <p:cNvPr name="Freeform 27" id="27"/>
            <p:cNvSpPr/>
            <p:nvPr/>
          </p:nvSpPr>
          <p:spPr>
            <a:xfrm flipH="false" flipV="false" rot="0">
              <a:off x="0" y="0"/>
              <a:ext cx="1729549" cy="812800"/>
            </a:xfrm>
            <a:custGeom>
              <a:avLst/>
              <a:gdLst/>
              <a:ahLst/>
              <a:cxnLst/>
              <a:rect r="r" b="b" t="t" l="l"/>
              <a:pathLst>
                <a:path h="812800" w="1729549">
                  <a:moveTo>
                    <a:pt x="1729549" y="406400"/>
                  </a:moveTo>
                  <a:lnTo>
                    <a:pt x="1323150" y="0"/>
                  </a:lnTo>
                  <a:lnTo>
                    <a:pt x="1323150" y="203200"/>
                  </a:lnTo>
                  <a:lnTo>
                    <a:pt x="0" y="203200"/>
                  </a:lnTo>
                  <a:lnTo>
                    <a:pt x="0" y="609600"/>
                  </a:lnTo>
                  <a:lnTo>
                    <a:pt x="1323150" y="609600"/>
                  </a:lnTo>
                  <a:lnTo>
                    <a:pt x="1323150" y="812800"/>
                  </a:lnTo>
                  <a:lnTo>
                    <a:pt x="1729549" y="406400"/>
                  </a:lnTo>
                  <a:close/>
                </a:path>
              </a:pathLst>
            </a:custGeom>
            <a:solidFill>
              <a:srgbClr val="71BF6D"/>
            </a:solidFill>
          </p:spPr>
        </p:sp>
        <p:sp>
          <p:nvSpPr>
            <p:cNvPr name="TextBox 28" id="28"/>
            <p:cNvSpPr txBox="true"/>
            <p:nvPr/>
          </p:nvSpPr>
          <p:spPr>
            <a:xfrm>
              <a:off x="0" y="165100"/>
              <a:ext cx="1627950" cy="444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236347" y="712513"/>
            <a:ext cx="15815306" cy="1377947"/>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SEATTLE MARKET COMPOSITION</a:t>
            </a:r>
          </a:p>
        </p:txBody>
      </p:sp>
      <p:sp>
        <p:nvSpPr>
          <p:cNvPr name="TextBox 30" id="30"/>
          <p:cNvSpPr txBox="true"/>
          <p:nvPr/>
        </p:nvSpPr>
        <p:spPr>
          <a:xfrm rot="0">
            <a:off x="7761959" y="3369386"/>
            <a:ext cx="264182" cy="177260"/>
          </a:xfrm>
          <a:prstGeom prst="rect">
            <a:avLst/>
          </a:prstGeom>
        </p:spPr>
        <p:txBody>
          <a:bodyPr anchor="t" rtlCol="false" tIns="0" lIns="0" bIns="0" rIns="0">
            <a:spAutoFit/>
          </a:bodyPr>
          <a:lstStyle/>
          <a:p>
            <a:pPr algn="ctr">
              <a:lnSpc>
                <a:spcPts val="1484"/>
              </a:lnSpc>
              <a:spcBef>
                <a:spcPct val="0"/>
              </a:spcBef>
            </a:pPr>
            <a:r>
              <a:rPr lang="en-US" sz="1060">
                <a:solidFill>
                  <a:srgbClr val="12785E"/>
                </a:solidFill>
                <a:latin typeface="Alatsi Bold"/>
              </a:rPr>
              <a:t>3</a:t>
            </a:r>
          </a:p>
        </p:txBody>
      </p:sp>
      <p:sp>
        <p:nvSpPr>
          <p:cNvPr name="TextBox 31" id="31"/>
          <p:cNvSpPr txBox="true"/>
          <p:nvPr/>
        </p:nvSpPr>
        <p:spPr>
          <a:xfrm rot="0">
            <a:off x="8033065" y="3709393"/>
            <a:ext cx="264182" cy="177260"/>
          </a:xfrm>
          <a:prstGeom prst="rect">
            <a:avLst/>
          </a:prstGeom>
        </p:spPr>
        <p:txBody>
          <a:bodyPr anchor="t" rtlCol="false" tIns="0" lIns="0" bIns="0" rIns="0">
            <a:spAutoFit/>
          </a:bodyPr>
          <a:lstStyle/>
          <a:p>
            <a:pPr algn="ctr">
              <a:lnSpc>
                <a:spcPts val="1484"/>
              </a:lnSpc>
              <a:spcBef>
                <a:spcPct val="0"/>
              </a:spcBef>
            </a:pPr>
            <a:r>
              <a:rPr lang="en-US" sz="1060">
                <a:solidFill>
                  <a:srgbClr val="12785E"/>
                </a:solidFill>
                <a:latin typeface="Alatsi Bold"/>
              </a:rPr>
              <a:t>5.4</a:t>
            </a:r>
          </a:p>
        </p:txBody>
      </p:sp>
      <p:sp>
        <p:nvSpPr>
          <p:cNvPr name="TextBox 32" id="32"/>
          <p:cNvSpPr txBox="true"/>
          <p:nvPr/>
        </p:nvSpPr>
        <p:spPr>
          <a:xfrm rot="0">
            <a:off x="8452844" y="4039133"/>
            <a:ext cx="264182" cy="177260"/>
          </a:xfrm>
          <a:prstGeom prst="rect">
            <a:avLst/>
          </a:prstGeom>
        </p:spPr>
        <p:txBody>
          <a:bodyPr anchor="t" rtlCol="false" tIns="0" lIns="0" bIns="0" rIns="0">
            <a:spAutoFit/>
          </a:bodyPr>
          <a:lstStyle/>
          <a:p>
            <a:pPr algn="ctr">
              <a:lnSpc>
                <a:spcPts val="1484"/>
              </a:lnSpc>
              <a:spcBef>
                <a:spcPct val="0"/>
              </a:spcBef>
            </a:pPr>
            <a:r>
              <a:rPr lang="en-US" sz="1060">
                <a:solidFill>
                  <a:srgbClr val="12785E"/>
                </a:solidFill>
                <a:latin typeface="Alatsi Bold"/>
              </a:rPr>
              <a:t>9</a:t>
            </a:r>
          </a:p>
        </p:txBody>
      </p:sp>
      <p:sp>
        <p:nvSpPr>
          <p:cNvPr name="TextBox 33" id="33"/>
          <p:cNvSpPr txBox="true"/>
          <p:nvPr/>
        </p:nvSpPr>
        <p:spPr>
          <a:xfrm rot="0">
            <a:off x="8717026" y="4349819"/>
            <a:ext cx="264182" cy="177260"/>
          </a:xfrm>
          <a:prstGeom prst="rect">
            <a:avLst/>
          </a:prstGeom>
        </p:spPr>
        <p:txBody>
          <a:bodyPr anchor="t" rtlCol="false" tIns="0" lIns="0" bIns="0" rIns="0">
            <a:spAutoFit/>
          </a:bodyPr>
          <a:lstStyle/>
          <a:p>
            <a:pPr algn="ctr">
              <a:lnSpc>
                <a:spcPts val="1484"/>
              </a:lnSpc>
              <a:spcBef>
                <a:spcPct val="0"/>
              </a:spcBef>
            </a:pPr>
            <a:r>
              <a:rPr lang="en-US" sz="1060">
                <a:solidFill>
                  <a:srgbClr val="12785E"/>
                </a:solidFill>
                <a:latin typeface="Alatsi Bold"/>
              </a:rPr>
              <a:t>11.1</a:t>
            </a:r>
          </a:p>
        </p:txBody>
      </p:sp>
      <p:sp>
        <p:nvSpPr>
          <p:cNvPr name="TextBox 34" id="34"/>
          <p:cNvSpPr txBox="true"/>
          <p:nvPr/>
        </p:nvSpPr>
        <p:spPr>
          <a:xfrm rot="0">
            <a:off x="8981207" y="4689079"/>
            <a:ext cx="264182" cy="177260"/>
          </a:xfrm>
          <a:prstGeom prst="rect">
            <a:avLst/>
          </a:prstGeom>
        </p:spPr>
        <p:txBody>
          <a:bodyPr anchor="t" rtlCol="false" tIns="0" lIns="0" bIns="0" rIns="0">
            <a:spAutoFit/>
          </a:bodyPr>
          <a:lstStyle/>
          <a:p>
            <a:pPr algn="ctr">
              <a:lnSpc>
                <a:spcPts val="1484"/>
              </a:lnSpc>
              <a:spcBef>
                <a:spcPct val="0"/>
              </a:spcBef>
            </a:pPr>
            <a:r>
              <a:rPr lang="en-US" sz="1060">
                <a:solidFill>
                  <a:srgbClr val="12785E"/>
                </a:solidFill>
                <a:latin typeface="Alatsi Bold"/>
              </a:rPr>
              <a:t>13.3</a:t>
            </a:r>
          </a:p>
        </p:txBody>
      </p:sp>
      <p:sp>
        <p:nvSpPr>
          <p:cNvPr name="TextBox 35" id="35"/>
          <p:cNvSpPr txBox="true"/>
          <p:nvPr/>
        </p:nvSpPr>
        <p:spPr>
          <a:xfrm rot="0">
            <a:off x="9799860" y="4946195"/>
            <a:ext cx="356593" cy="177260"/>
          </a:xfrm>
          <a:prstGeom prst="rect">
            <a:avLst/>
          </a:prstGeom>
        </p:spPr>
        <p:txBody>
          <a:bodyPr anchor="t" rtlCol="false" tIns="0" lIns="0" bIns="0" rIns="0">
            <a:spAutoFit/>
          </a:bodyPr>
          <a:lstStyle/>
          <a:p>
            <a:pPr algn="ctr">
              <a:lnSpc>
                <a:spcPts val="1484"/>
              </a:lnSpc>
              <a:spcBef>
                <a:spcPct val="0"/>
              </a:spcBef>
            </a:pPr>
            <a:r>
              <a:rPr lang="en-US" sz="1060">
                <a:solidFill>
                  <a:srgbClr val="12785E"/>
                </a:solidFill>
                <a:latin typeface="Alatsi Bold"/>
              </a:rPr>
              <a:t>20.9</a:t>
            </a:r>
          </a:p>
        </p:txBody>
      </p:sp>
      <p:sp>
        <p:nvSpPr>
          <p:cNvPr name="TextBox 36" id="36"/>
          <p:cNvSpPr txBox="true"/>
          <p:nvPr/>
        </p:nvSpPr>
        <p:spPr>
          <a:xfrm rot="0">
            <a:off x="9799860" y="5295724"/>
            <a:ext cx="264182" cy="177260"/>
          </a:xfrm>
          <a:prstGeom prst="rect">
            <a:avLst/>
          </a:prstGeom>
        </p:spPr>
        <p:txBody>
          <a:bodyPr anchor="t" rtlCol="false" tIns="0" lIns="0" bIns="0" rIns="0">
            <a:spAutoFit/>
          </a:bodyPr>
          <a:lstStyle/>
          <a:p>
            <a:pPr algn="ctr">
              <a:lnSpc>
                <a:spcPts val="1484"/>
              </a:lnSpc>
              <a:spcBef>
                <a:spcPct val="0"/>
              </a:spcBef>
            </a:pPr>
            <a:r>
              <a:rPr lang="en-US" sz="1060">
                <a:solidFill>
                  <a:srgbClr val="12785E"/>
                </a:solidFill>
                <a:latin typeface="Alatsi Bold"/>
              </a:rPr>
              <a:t>21</a:t>
            </a:r>
          </a:p>
        </p:txBody>
      </p:sp>
      <p:sp>
        <p:nvSpPr>
          <p:cNvPr name="TextBox 37" id="37"/>
          <p:cNvSpPr txBox="true"/>
          <p:nvPr/>
        </p:nvSpPr>
        <p:spPr>
          <a:xfrm rot="0">
            <a:off x="8320753" y="5628689"/>
            <a:ext cx="264182" cy="177260"/>
          </a:xfrm>
          <a:prstGeom prst="rect">
            <a:avLst/>
          </a:prstGeom>
        </p:spPr>
        <p:txBody>
          <a:bodyPr anchor="t" rtlCol="false" tIns="0" lIns="0" bIns="0" rIns="0">
            <a:spAutoFit/>
          </a:bodyPr>
          <a:lstStyle/>
          <a:p>
            <a:pPr algn="ctr">
              <a:lnSpc>
                <a:spcPts val="1484"/>
              </a:lnSpc>
              <a:spcBef>
                <a:spcPct val="0"/>
              </a:spcBef>
            </a:pPr>
            <a:r>
              <a:rPr lang="en-US" sz="1060">
                <a:solidFill>
                  <a:srgbClr val="12785E"/>
                </a:solidFill>
                <a:latin typeface="Alatsi Bold"/>
              </a:rPr>
              <a:t>8.2</a:t>
            </a:r>
          </a:p>
        </p:txBody>
      </p:sp>
      <p:sp>
        <p:nvSpPr>
          <p:cNvPr name="TextBox 38" id="38"/>
          <p:cNvSpPr txBox="true"/>
          <p:nvPr/>
        </p:nvSpPr>
        <p:spPr>
          <a:xfrm rot="0">
            <a:off x="8320753" y="5928280"/>
            <a:ext cx="264182" cy="177260"/>
          </a:xfrm>
          <a:prstGeom prst="rect">
            <a:avLst/>
          </a:prstGeom>
        </p:spPr>
        <p:txBody>
          <a:bodyPr anchor="t" rtlCol="false" tIns="0" lIns="0" bIns="0" rIns="0">
            <a:spAutoFit/>
          </a:bodyPr>
          <a:lstStyle/>
          <a:p>
            <a:pPr algn="ctr">
              <a:lnSpc>
                <a:spcPts val="1484"/>
              </a:lnSpc>
              <a:spcBef>
                <a:spcPct val="0"/>
              </a:spcBef>
            </a:pPr>
            <a:r>
              <a:rPr lang="en-US" sz="1060">
                <a:solidFill>
                  <a:srgbClr val="12785E"/>
                </a:solidFill>
                <a:latin typeface="Alatsi Bold"/>
              </a:rPr>
              <a:t>8.2</a:t>
            </a:r>
          </a:p>
        </p:txBody>
      </p:sp>
      <p:sp>
        <p:nvSpPr>
          <p:cNvPr name="TextBox 39" id="39"/>
          <p:cNvSpPr txBox="true"/>
          <p:nvPr/>
        </p:nvSpPr>
        <p:spPr>
          <a:xfrm rot="60000">
            <a:off x="8356917" y="3330740"/>
            <a:ext cx="1616652" cy="615964"/>
          </a:xfrm>
          <a:prstGeom prst="rect">
            <a:avLst/>
          </a:prstGeom>
        </p:spPr>
        <p:txBody>
          <a:bodyPr anchor="t" rtlCol="false" tIns="0" lIns="0" bIns="0" rIns="0">
            <a:spAutoFit/>
          </a:bodyPr>
          <a:lstStyle/>
          <a:p>
            <a:pPr algn="ctr">
              <a:lnSpc>
                <a:spcPts val="2473"/>
              </a:lnSpc>
              <a:spcBef>
                <a:spcPct val="0"/>
              </a:spcBef>
            </a:pPr>
            <a:r>
              <a:rPr lang="en-US" sz="1767">
                <a:solidFill>
                  <a:srgbClr val="12785E"/>
                </a:solidFill>
                <a:latin typeface="Alatsi Bold"/>
              </a:rPr>
              <a:t>Median age:  35.4</a:t>
            </a:r>
          </a:p>
        </p:txBody>
      </p:sp>
      <p:sp>
        <p:nvSpPr>
          <p:cNvPr name="TextBox 40" id="40"/>
          <p:cNvSpPr txBox="true"/>
          <p:nvPr/>
        </p:nvSpPr>
        <p:spPr>
          <a:xfrm rot="0">
            <a:off x="6345360" y="6501762"/>
            <a:ext cx="3903773" cy="553128"/>
          </a:xfrm>
          <a:prstGeom prst="rect">
            <a:avLst/>
          </a:prstGeom>
        </p:spPr>
        <p:txBody>
          <a:bodyPr anchor="t" rtlCol="false" tIns="0" lIns="0" bIns="0" rIns="0">
            <a:spAutoFit/>
          </a:bodyPr>
          <a:lstStyle/>
          <a:p>
            <a:pPr algn="ctr">
              <a:lnSpc>
                <a:spcPts val="2226"/>
              </a:lnSpc>
              <a:spcBef>
                <a:spcPct val="0"/>
              </a:spcBef>
            </a:pPr>
            <a:r>
              <a:rPr lang="en-US" sz="1590">
                <a:solidFill>
                  <a:srgbClr val="000000"/>
                </a:solidFill>
                <a:latin typeface="Alatsi Bold"/>
              </a:rPr>
              <a:t>A little more than 50% of the population are between 20 and 40 years old.  </a:t>
            </a:r>
          </a:p>
        </p:txBody>
      </p:sp>
      <p:sp>
        <p:nvSpPr>
          <p:cNvPr name="TextBox 41" id="41"/>
          <p:cNvSpPr txBox="true"/>
          <p:nvPr/>
        </p:nvSpPr>
        <p:spPr>
          <a:xfrm rot="0">
            <a:off x="2223169" y="5997861"/>
            <a:ext cx="2301577"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Alatsi Bold"/>
              </a:rPr>
              <a:t>Population by ethnicity</a:t>
            </a:r>
          </a:p>
        </p:txBody>
      </p:sp>
      <p:sp>
        <p:nvSpPr>
          <p:cNvPr name="TextBox 42" id="42"/>
          <p:cNvSpPr txBox="true"/>
          <p:nvPr/>
        </p:nvSpPr>
        <p:spPr>
          <a:xfrm rot="0">
            <a:off x="6452553" y="7761645"/>
            <a:ext cx="1470223" cy="970610"/>
          </a:xfrm>
          <a:prstGeom prst="rect">
            <a:avLst/>
          </a:prstGeom>
        </p:spPr>
        <p:txBody>
          <a:bodyPr anchor="t" rtlCol="false" tIns="0" lIns="0" bIns="0" rIns="0">
            <a:spAutoFit/>
          </a:bodyPr>
          <a:lstStyle/>
          <a:p>
            <a:pPr algn="ctr">
              <a:lnSpc>
                <a:spcPts val="1939"/>
              </a:lnSpc>
              <a:spcBef>
                <a:spcPct val="0"/>
              </a:spcBef>
            </a:pPr>
            <a:r>
              <a:rPr lang="en-US" sz="1385">
                <a:solidFill>
                  <a:srgbClr val="000000"/>
                </a:solidFill>
                <a:latin typeface="Alatsi Bold"/>
              </a:rPr>
              <a:t>The family size of an average family in Seattle is 2,81 persons. </a:t>
            </a:r>
          </a:p>
        </p:txBody>
      </p:sp>
      <p:sp>
        <p:nvSpPr>
          <p:cNvPr name="TextBox 43" id="43"/>
          <p:cNvSpPr txBox="true"/>
          <p:nvPr/>
        </p:nvSpPr>
        <p:spPr>
          <a:xfrm rot="0">
            <a:off x="7567813" y="2778849"/>
            <a:ext cx="1770063" cy="297102"/>
          </a:xfrm>
          <a:prstGeom prst="rect">
            <a:avLst/>
          </a:prstGeom>
        </p:spPr>
        <p:txBody>
          <a:bodyPr anchor="t" rtlCol="false" tIns="0" lIns="0" bIns="0" rIns="0">
            <a:spAutoFit/>
          </a:bodyPr>
          <a:lstStyle/>
          <a:p>
            <a:pPr algn="ctr">
              <a:lnSpc>
                <a:spcPts val="2524"/>
              </a:lnSpc>
              <a:spcBef>
                <a:spcPct val="0"/>
              </a:spcBef>
            </a:pPr>
            <a:r>
              <a:rPr lang="en-US" sz="1803">
                <a:solidFill>
                  <a:srgbClr val="000000"/>
                </a:solidFill>
                <a:latin typeface="Alatsi Bold"/>
              </a:rPr>
              <a:t>Population by age</a:t>
            </a:r>
          </a:p>
        </p:txBody>
      </p:sp>
      <p:sp>
        <p:nvSpPr>
          <p:cNvPr name="TextBox 44" id="44"/>
          <p:cNvSpPr txBox="true"/>
          <p:nvPr/>
        </p:nvSpPr>
        <p:spPr>
          <a:xfrm rot="0">
            <a:off x="7746911" y="7321590"/>
            <a:ext cx="822523"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Alatsi Bold"/>
              </a:rPr>
              <a:t>Families</a:t>
            </a:r>
          </a:p>
        </p:txBody>
      </p:sp>
      <p:sp>
        <p:nvSpPr>
          <p:cNvPr name="TextBox 45" id="45"/>
          <p:cNvSpPr txBox="true"/>
          <p:nvPr/>
        </p:nvSpPr>
        <p:spPr>
          <a:xfrm rot="0">
            <a:off x="7402286" y="8823209"/>
            <a:ext cx="2467297" cy="493580"/>
          </a:xfrm>
          <a:prstGeom prst="rect">
            <a:avLst/>
          </a:prstGeom>
        </p:spPr>
        <p:txBody>
          <a:bodyPr anchor="t" rtlCol="false" tIns="0" lIns="0" bIns="0" rIns="0">
            <a:spAutoFit/>
          </a:bodyPr>
          <a:lstStyle/>
          <a:p>
            <a:pPr>
              <a:lnSpc>
                <a:spcPts val="1939"/>
              </a:lnSpc>
              <a:spcBef>
                <a:spcPct val="0"/>
              </a:spcBef>
            </a:pPr>
            <a:r>
              <a:rPr lang="en-US" sz="1385">
                <a:solidFill>
                  <a:srgbClr val="000000"/>
                </a:solidFill>
                <a:latin typeface="Alatsi Bold"/>
              </a:rPr>
              <a:t>Of Seattle population are married</a:t>
            </a:r>
          </a:p>
        </p:txBody>
      </p:sp>
      <p:sp>
        <p:nvSpPr>
          <p:cNvPr name="TextBox 46" id="46"/>
          <p:cNvSpPr txBox="true"/>
          <p:nvPr/>
        </p:nvSpPr>
        <p:spPr>
          <a:xfrm rot="0">
            <a:off x="6729170" y="8922105"/>
            <a:ext cx="597783" cy="305312"/>
          </a:xfrm>
          <a:prstGeom prst="rect">
            <a:avLst/>
          </a:prstGeom>
        </p:spPr>
        <p:txBody>
          <a:bodyPr anchor="t" rtlCol="false" tIns="0" lIns="0" bIns="0" rIns="0">
            <a:spAutoFit/>
          </a:bodyPr>
          <a:lstStyle/>
          <a:p>
            <a:pPr algn="ctr">
              <a:lnSpc>
                <a:spcPts val="2596"/>
              </a:lnSpc>
              <a:spcBef>
                <a:spcPct val="0"/>
              </a:spcBef>
            </a:pPr>
            <a:r>
              <a:rPr lang="en-US" sz="1854">
                <a:solidFill>
                  <a:srgbClr val="12785E"/>
                </a:solidFill>
                <a:latin typeface="Alatsi Bold"/>
              </a:rPr>
              <a:t>40%</a:t>
            </a:r>
          </a:p>
        </p:txBody>
      </p:sp>
      <p:sp>
        <p:nvSpPr>
          <p:cNvPr name="TextBox 47" id="47"/>
          <p:cNvSpPr txBox="true"/>
          <p:nvPr/>
        </p:nvSpPr>
        <p:spPr>
          <a:xfrm rot="0">
            <a:off x="4480790" y="2304987"/>
            <a:ext cx="1732359"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a:rPr>
              <a:t>DEMOGRAPHICS</a:t>
            </a:r>
          </a:p>
        </p:txBody>
      </p:sp>
      <p:pic>
        <p:nvPicPr>
          <p:cNvPr name="Picture 48" id="48"/>
          <p:cNvPicPr>
            <a:picLocks noChangeAspect="true"/>
          </p:cNvPicPr>
          <p:nvPr/>
        </p:nvPicPr>
        <p:blipFill>
          <a:blip r:embed="rId12"/>
          <a:stretch>
            <a:fillRect/>
          </a:stretch>
        </p:blipFill>
        <p:spPr>
          <a:xfrm rot="0">
            <a:off x="11411636" y="2857828"/>
            <a:ext cx="5041265" cy="3643453"/>
          </a:xfrm>
          <a:prstGeom prst="rect">
            <a:avLst/>
          </a:prstGeom>
        </p:spPr>
      </p:pic>
      <p:sp>
        <p:nvSpPr>
          <p:cNvPr name="TextBox 49" id="49"/>
          <p:cNvSpPr txBox="true"/>
          <p:nvPr/>
        </p:nvSpPr>
        <p:spPr>
          <a:xfrm rot="0">
            <a:off x="15951884" y="3249358"/>
            <a:ext cx="335897" cy="223072"/>
          </a:xfrm>
          <a:prstGeom prst="rect">
            <a:avLst/>
          </a:prstGeom>
        </p:spPr>
        <p:txBody>
          <a:bodyPr anchor="t" rtlCol="false" tIns="0" lIns="0" bIns="0" rIns="0">
            <a:spAutoFit/>
          </a:bodyPr>
          <a:lstStyle/>
          <a:p>
            <a:pPr algn="ctr">
              <a:lnSpc>
                <a:spcPts val="1786"/>
              </a:lnSpc>
              <a:spcBef>
                <a:spcPct val="0"/>
              </a:spcBef>
            </a:pPr>
            <a:r>
              <a:rPr lang="en-US" sz="1276">
                <a:solidFill>
                  <a:srgbClr val="000000"/>
                </a:solidFill>
                <a:latin typeface="Alatsi Bold"/>
              </a:rPr>
              <a:t>39%</a:t>
            </a:r>
          </a:p>
        </p:txBody>
      </p:sp>
      <p:sp>
        <p:nvSpPr>
          <p:cNvPr name="AutoShape 50" id="50"/>
          <p:cNvSpPr/>
          <p:nvPr/>
        </p:nvSpPr>
        <p:spPr>
          <a:xfrm flipH="true">
            <a:off x="15167394" y="3528733"/>
            <a:ext cx="911270" cy="709543"/>
          </a:xfrm>
          <a:prstGeom prst="line">
            <a:avLst/>
          </a:prstGeom>
          <a:ln cap="flat" w="28575">
            <a:solidFill>
              <a:srgbClr val="0E0A0A"/>
            </a:solidFill>
            <a:prstDash val="solid"/>
            <a:headEnd type="none" len="sm" w="sm"/>
            <a:tailEnd type="arrow" len="sm" w="med"/>
          </a:ln>
        </p:spPr>
      </p:sp>
      <p:sp>
        <p:nvSpPr>
          <p:cNvPr name="TextBox 51" id="51"/>
          <p:cNvSpPr txBox="true"/>
          <p:nvPr/>
        </p:nvSpPr>
        <p:spPr>
          <a:xfrm rot="0">
            <a:off x="14263751" y="4330385"/>
            <a:ext cx="1227315" cy="425534"/>
          </a:xfrm>
          <a:prstGeom prst="rect">
            <a:avLst/>
          </a:prstGeom>
        </p:spPr>
        <p:txBody>
          <a:bodyPr anchor="t" rtlCol="false" tIns="0" lIns="0" bIns="0" rIns="0">
            <a:spAutoFit/>
          </a:bodyPr>
          <a:lstStyle/>
          <a:p>
            <a:pPr algn="ctr">
              <a:lnSpc>
                <a:spcPts val="1191"/>
              </a:lnSpc>
              <a:spcBef>
                <a:spcPct val="0"/>
              </a:spcBef>
            </a:pPr>
            <a:r>
              <a:rPr lang="en-US" sz="850">
                <a:solidFill>
                  <a:srgbClr val="000000"/>
                </a:solidFill>
                <a:latin typeface="Alatsi Bold"/>
              </a:rPr>
              <a:t>The percentage of households with income over $150,000</a:t>
            </a:r>
          </a:p>
        </p:txBody>
      </p:sp>
      <p:sp>
        <p:nvSpPr>
          <p:cNvPr name="TextBox 52" id="52"/>
          <p:cNvSpPr txBox="true"/>
          <p:nvPr/>
        </p:nvSpPr>
        <p:spPr>
          <a:xfrm rot="0">
            <a:off x="13325894" y="2715017"/>
            <a:ext cx="1841500" cy="297102"/>
          </a:xfrm>
          <a:prstGeom prst="rect">
            <a:avLst/>
          </a:prstGeom>
        </p:spPr>
        <p:txBody>
          <a:bodyPr anchor="t" rtlCol="false" tIns="0" lIns="0" bIns="0" rIns="0">
            <a:spAutoFit/>
          </a:bodyPr>
          <a:lstStyle/>
          <a:p>
            <a:pPr algn="ctr">
              <a:lnSpc>
                <a:spcPts val="2524"/>
              </a:lnSpc>
              <a:spcBef>
                <a:spcPct val="0"/>
              </a:spcBef>
            </a:pPr>
            <a:r>
              <a:rPr lang="en-US" sz="1803">
                <a:solidFill>
                  <a:srgbClr val="000000"/>
                </a:solidFill>
                <a:latin typeface="Alatsi Bold"/>
              </a:rPr>
              <a:t>Household income</a:t>
            </a:r>
          </a:p>
        </p:txBody>
      </p:sp>
      <p:sp>
        <p:nvSpPr>
          <p:cNvPr name="TextBox 53" id="53"/>
          <p:cNvSpPr txBox="true"/>
          <p:nvPr/>
        </p:nvSpPr>
        <p:spPr>
          <a:xfrm rot="0">
            <a:off x="12695378" y="2154175"/>
            <a:ext cx="129083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a:rPr>
              <a:t>ECONOMICS</a:t>
            </a:r>
          </a:p>
        </p:txBody>
      </p:sp>
      <p:sp>
        <p:nvSpPr>
          <p:cNvPr name="TextBox 54" id="54"/>
          <p:cNvSpPr txBox="true"/>
          <p:nvPr/>
        </p:nvSpPr>
        <p:spPr>
          <a:xfrm rot="0">
            <a:off x="11258783" y="6169066"/>
            <a:ext cx="1985561" cy="800099"/>
          </a:xfrm>
          <a:prstGeom prst="rect">
            <a:avLst/>
          </a:prstGeom>
        </p:spPr>
        <p:txBody>
          <a:bodyPr anchor="t" rtlCol="false" tIns="0" lIns="0" bIns="0" rIns="0">
            <a:spAutoFit/>
          </a:bodyPr>
          <a:lstStyle/>
          <a:p>
            <a:pPr algn="ctr">
              <a:lnSpc>
                <a:spcPts val="2100"/>
              </a:lnSpc>
              <a:spcBef>
                <a:spcPct val="0"/>
              </a:spcBef>
            </a:pPr>
            <a:r>
              <a:rPr lang="en-US" sz="1500">
                <a:solidFill>
                  <a:srgbClr val="12785E"/>
                </a:solidFill>
                <a:latin typeface="Alatsi Bold"/>
              </a:rPr>
              <a:t>66.6% </a:t>
            </a:r>
            <a:r>
              <a:rPr lang="en-US" sz="1500">
                <a:solidFill>
                  <a:srgbClr val="000000"/>
                </a:solidFill>
                <a:latin typeface="Alatsi Bold"/>
              </a:rPr>
              <a:t>of Seattle residents have at least 4 years degree.</a:t>
            </a:r>
          </a:p>
        </p:txBody>
      </p:sp>
      <p:sp>
        <p:nvSpPr>
          <p:cNvPr name="TextBox 55" id="55"/>
          <p:cNvSpPr txBox="true"/>
          <p:nvPr/>
        </p:nvSpPr>
        <p:spPr>
          <a:xfrm rot="0">
            <a:off x="13726854" y="6169066"/>
            <a:ext cx="2511893" cy="800099"/>
          </a:xfrm>
          <a:prstGeom prst="rect">
            <a:avLst/>
          </a:prstGeom>
        </p:spPr>
        <p:txBody>
          <a:bodyPr anchor="t" rtlCol="false" tIns="0" lIns="0" bIns="0" rIns="0">
            <a:spAutoFit/>
          </a:bodyPr>
          <a:lstStyle/>
          <a:p>
            <a:pPr algn="ctr">
              <a:lnSpc>
                <a:spcPts val="2100"/>
              </a:lnSpc>
              <a:spcBef>
                <a:spcPct val="0"/>
              </a:spcBef>
            </a:pPr>
            <a:r>
              <a:rPr lang="en-US" sz="1500">
                <a:solidFill>
                  <a:srgbClr val="12785E"/>
                </a:solidFill>
                <a:latin typeface="Alatsi Bold"/>
              </a:rPr>
              <a:t>56.7%</a:t>
            </a:r>
            <a:r>
              <a:rPr lang="en-US" sz="1500">
                <a:solidFill>
                  <a:srgbClr val="000000"/>
                </a:solidFill>
                <a:latin typeface="Alatsi Bold"/>
              </a:rPr>
              <a:t> of Seattle residents have a Bachelor’s degree in a science and Engineering field. </a:t>
            </a:r>
          </a:p>
        </p:txBody>
      </p:sp>
      <p:sp>
        <p:nvSpPr>
          <p:cNvPr name="AutoShape 56" id="56"/>
          <p:cNvSpPr/>
          <p:nvPr/>
        </p:nvSpPr>
        <p:spPr>
          <a:xfrm flipV="true">
            <a:off x="11595860" y="7235865"/>
            <a:ext cx="3904013" cy="19050"/>
          </a:xfrm>
          <a:prstGeom prst="line">
            <a:avLst/>
          </a:prstGeom>
          <a:ln cap="flat" w="19050">
            <a:solidFill>
              <a:srgbClr val="0E0A0A"/>
            </a:solidFill>
            <a:prstDash val="solid"/>
            <a:headEnd type="none" len="sm" w="sm"/>
            <a:tailEnd type="none" len="sm" w="sm"/>
          </a:ln>
        </p:spPr>
      </p:sp>
      <p:sp>
        <p:nvSpPr>
          <p:cNvPr name="TextBox 57" id="57"/>
          <p:cNvSpPr txBox="true"/>
          <p:nvPr/>
        </p:nvSpPr>
        <p:spPr>
          <a:xfrm rot="0">
            <a:off x="11992199" y="7464465"/>
            <a:ext cx="1296303" cy="46482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116,068</a:t>
            </a:r>
          </a:p>
        </p:txBody>
      </p:sp>
      <p:sp>
        <p:nvSpPr>
          <p:cNvPr name="TextBox 58" id="58"/>
          <p:cNvSpPr txBox="true"/>
          <p:nvPr/>
        </p:nvSpPr>
        <p:spPr>
          <a:xfrm rot="0">
            <a:off x="14545802" y="7464465"/>
            <a:ext cx="978694" cy="46482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63,167</a:t>
            </a:r>
          </a:p>
        </p:txBody>
      </p:sp>
      <p:sp>
        <p:nvSpPr>
          <p:cNvPr name="TextBox 59" id="59"/>
          <p:cNvSpPr txBox="true"/>
          <p:nvPr/>
        </p:nvSpPr>
        <p:spPr>
          <a:xfrm rot="0">
            <a:off x="13288502" y="8389184"/>
            <a:ext cx="989310" cy="46482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44.5%</a:t>
            </a:r>
          </a:p>
        </p:txBody>
      </p:sp>
      <p:sp>
        <p:nvSpPr>
          <p:cNvPr name="AutoShape 60" id="60"/>
          <p:cNvSpPr/>
          <p:nvPr/>
        </p:nvSpPr>
        <p:spPr>
          <a:xfrm>
            <a:off x="11895095" y="7975013"/>
            <a:ext cx="1393407" cy="0"/>
          </a:xfrm>
          <a:prstGeom prst="line">
            <a:avLst/>
          </a:prstGeom>
          <a:ln cap="flat" w="19050">
            <a:solidFill>
              <a:srgbClr val="0E0A0A"/>
            </a:solidFill>
            <a:prstDash val="solid"/>
            <a:headEnd type="none" len="sm" w="sm"/>
            <a:tailEnd type="none" len="sm" w="sm"/>
          </a:ln>
        </p:spPr>
      </p:sp>
      <p:sp>
        <p:nvSpPr>
          <p:cNvPr name="AutoShape 61" id="61"/>
          <p:cNvSpPr/>
          <p:nvPr/>
        </p:nvSpPr>
        <p:spPr>
          <a:xfrm>
            <a:off x="14380023" y="7984538"/>
            <a:ext cx="1393407" cy="0"/>
          </a:xfrm>
          <a:prstGeom prst="line">
            <a:avLst/>
          </a:prstGeom>
          <a:ln cap="flat" w="19050">
            <a:solidFill>
              <a:srgbClr val="0E0A0A"/>
            </a:solidFill>
            <a:prstDash val="solid"/>
            <a:headEnd type="none" len="sm" w="sm"/>
            <a:tailEnd type="none" len="sm" w="sm"/>
          </a:ln>
        </p:spPr>
      </p:sp>
      <p:sp>
        <p:nvSpPr>
          <p:cNvPr name="AutoShape 62" id="62"/>
          <p:cNvSpPr/>
          <p:nvPr/>
        </p:nvSpPr>
        <p:spPr>
          <a:xfrm>
            <a:off x="13086453" y="8844479"/>
            <a:ext cx="1393407" cy="0"/>
          </a:xfrm>
          <a:prstGeom prst="line">
            <a:avLst/>
          </a:prstGeom>
          <a:ln cap="flat" w="19050">
            <a:solidFill>
              <a:srgbClr val="0E0A0A"/>
            </a:solidFill>
            <a:prstDash val="solid"/>
            <a:headEnd type="none" len="sm" w="sm"/>
            <a:tailEnd type="none" len="sm" w="sm"/>
          </a:ln>
        </p:spPr>
      </p:sp>
      <p:sp>
        <p:nvSpPr>
          <p:cNvPr name="TextBox 63" id="63"/>
          <p:cNvSpPr txBox="true"/>
          <p:nvPr/>
        </p:nvSpPr>
        <p:spPr>
          <a:xfrm rot="0">
            <a:off x="12046056" y="8058857"/>
            <a:ext cx="1207790" cy="398145"/>
          </a:xfrm>
          <a:prstGeom prst="rect">
            <a:avLst/>
          </a:prstGeom>
        </p:spPr>
        <p:txBody>
          <a:bodyPr anchor="t" rtlCol="false" tIns="0" lIns="0" bIns="0" rIns="0">
            <a:spAutoFit/>
          </a:bodyPr>
          <a:lstStyle/>
          <a:p>
            <a:pPr algn="ctr">
              <a:lnSpc>
                <a:spcPts val="1679"/>
              </a:lnSpc>
            </a:pPr>
            <a:r>
              <a:rPr lang="en-US" sz="1200">
                <a:solidFill>
                  <a:srgbClr val="000000"/>
                </a:solidFill>
                <a:latin typeface="Alatsi Bold"/>
              </a:rPr>
              <a:t>Median household</a:t>
            </a:r>
          </a:p>
          <a:p>
            <a:pPr algn="ctr">
              <a:lnSpc>
                <a:spcPts val="1679"/>
              </a:lnSpc>
              <a:spcBef>
                <a:spcPct val="0"/>
              </a:spcBef>
            </a:pPr>
            <a:r>
              <a:rPr lang="en-US" sz="1200">
                <a:solidFill>
                  <a:srgbClr val="000000"/>
                </a:solidFill>
                <a:latin typeface="Alatsi Bold"/>
              </a:rPr>
              <a:t>income.</a:t>
            </a:r>
          </a:p>
        </p:txBody>
      </p:sp>
      <p:sp>
        <p:nvSpPr>
          <p:cNvPr name="TextBox 64" id="64"/>
          <p:cNvSpPr txBox="true"/>
          <p:nvPr/>
        </p:nvSpPr>
        <p:spPr>
          <a:xfrm rot="0">
            <a:off x="14296366" y="8073046"/>
            <a:ext cx="1477566" cy="398145"/>
          </a:xfrm>
          <a:prstGeom prst="rect">
            <a:avLst/>
          </a:prstGeom>
        </p:spPr>
        <p:txBody>
          <a:bodyPr anchor="t" rtlCol="false" tIns="0" lIns="0" bIns="0" rIns="0">
            <a:spAutoFit/>
          </a:bodyPr>
          <a:lstStyle/>
          <a:p>
            <a:pPr algn="ctr">
              <a:lnSpc>
                <a:spcPts val="1679"/>
              </a:lnSpc>
            </a:pPr>
            <a:r>
              <a:rPr lang="en-US" sz="1200">
                <a:solidFill>
                  <a:srgbClr val="000000"/>
                </a:solidFill>
                <a:latin typeface="Alatsi Bold"/>
              </a:rPr>
              <a:t>The median income of </a:t>
            </a:r>
          </a:p>
          <a:p>
            <a:pPr algn="ctr">
              <a:lnSpc>
                <a:spcPts val="1679"/>
              </a:lnSpc>
              <a:spcBef>
                <a:spcPct val="0"/>
              </a:spcBef>
            </a:pPr>
            <a:r>
              <a:rPr lang="en-US" sz="1200">
                <a:solidFill>
                  <a:srgbClr val="000000"/>
                </a:solidFill>
                <a:latin typeface="Alatsi Bold"/>
              </a:rPr>
              <a:t>individual.</a:t>
            </a:r>
          </a:p>
        </p:txBody>
      </p:sp>
      <p:sp>
        <p:nvSpPr>
          <p:cNvPr name="TextBox 65" id="65"/>
          <p:cNvSpPr txBox="true"/>
          <p:nvPr/>
        </p:nvSpPr>
        <p:spPr>
          <a:xfrm rot="0">
            <a:off x="12647757" y="8939729"/>
            <a:ext cx="2354957" cy="398145"/>
          </a:xfrm>
          <a:prstGeom prst="rect">
            <a:avLst/>
          </a:prstGeom>
        </p:spPr>
        <p:txBody>
          <a:bodyPr anchor="t" rtlCol="false" tIns="0" lIns="0" bIns="0" rIns="0">
            <a:spAutoFit/>
          </a:bodyPr>
          <a:lstStyle/>
          <a:p>
            <a:pPr algn="ctr">
              <a:lnSpc>
                <a:spcPts val="1679"/>
              </a:lnSpc>
            </a:pPr>
            <a:r>
              <a:rPr lang="en-US" sz="1200">
                <a:solidFill>
                  <a:srgbClr val="000000"/>
                </a:solidFill>
                <a:latin typeface="Alatsi Bold"/>
              </a:rPr>
              <a:t>Percentage of households that own </a:t>
            </a:r>
          </a:p>
          <a:p>
            <a:pPr algn="ctr">
              <a:lnSpc>
                <a:spcPts val="1679"/>
              </a:lnSpc>
              <a:spcBef>
                <a:spcPct val="0"/>
              </a:spcBef>
            </a:pPr>
            <a:r>
              <a:rPr lang="en-US" sz="1200">
                <a:solidFill>
                  <a:srgbClr val="000000"/>
                </a:solidFill>
                <a:latin typeface="Alatsi Bold"/>
              </a:rPr>
              <a:t>(rather than rent) their residence.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02946" y="8991565"/>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 </a:t>
            </a:r>
            <a:r>
              <a:rPr lang="en-US" sz="2700">
                <a:solidFill>
                  <a:srgbClr val="000000"/>
                </a:solidFill>
                <a:latin typeface="Alatsi Bold"/>
              </a:rPr>
              <a:t>| 2024</a:t>
            </a:r>
          </a:p>
        </p:txBody>
      </p:sp>
      <p:sp>
        <p:nvSpPr>
          <p:cNvPr name="AutoShape 3" id="3"/>
          <p:cNvSpPr/>
          <p:nvPr/>
        </p:nvSpPr>
        <p:spPr>
          <a:xfrm>
            <a:off x="-260599" y="9252550"/>
            <a:ext cx="7105264" cy="19050"/>
          </a:xfrm>
          <a:prstGeom prst="line">
            <a:avLst/>
          </a:prstGeom>
          <a:ln cap="flat" w="114300">
            <a:solidFill>
              <a:srgbClr val="71BF6D"/>
            </a:solidFill>
            <a:prstDash val="solid"/>
            <a:headEnd type="none" len="sm" w="sm"/>
            <a:tailEnd type="none" len="sm" w="sm"/>
          </a:ln>
        </p:spPr>
      </p:sp>
      <p:sp>
        <p:nvSpPr>
          <p:cNvPr name="AutoShape 4" id="4"/>
          <p:cNvSpPr/>
          <p:nvPr/>
        </p:nvSpPr>
        <p:spPr>
          <a:xfrm>
            <a:off x="11430169" y="9252550"/>
            <a:ext cx="7105264" cy="19050"/>
          </a:xfrm>
          <a:prstGeom prst="line">
            <a:avLst/>
          </a:prstGeom>
          <a:ln cap="flat" w="114300">
            <a:solidFill>
              <a:srgbClr val="71BF6D"/>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553980" y="866775"/>
            <a:ext cx="13180039"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SPONSOR</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14</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6495346" y="3817370"/>
            <a:ext cx="5297307" cy="663759"/>
          </a:xfrm>
          <a:custGeom>
            <a:avLst/>
            <a:gdLst/>
            <a:ahLst/>
            <a:cxnLst/>
            <a:rect r="r" b="b" t="t" l="l"/>
            <a:pathLst>
              <a:path h="663759" w="5297307">
                <a:moveTo>
                  <a:pt x="0" y="0"/>
                </a:moveTo>
                <a:lnTo>
                  <a:pt x="5297308" y="0"/>
                </a:lnTo>
                <a:lnTo>
                  <a:pt x="5297308" y="663759"/>
                </a:lnTo>
                <a:lnTo>
                  <a:pt x="0" y="663759"/>
                </a:lnTo>
                <a:lnTo>
                  <a:pt x="0" y="0"/>
                </a:lnTo>
                <a:close/>
              </a:path>
            </a:pathLst>
          </a:custGeom>
          <a:blipFill>
            <a:blip r:embed="rId4"/>
            <a:stretch>
              <a:fillRect l="0" t="0" r="0" b="0"/>
            </a:stretch>
          </a:blipFill>
        </p:spPr>
      </p:sp>
      <p:sp>
        <p:nvSpPr>
          <p:cNvPr name="TextBox 14" id="14"/>
          <p:cNvSpPr txBox="true"/>
          <p:nvPr/>
        </p:nvSpPr>
        <p:spPr>
          <a:xfrm rot="0">
            <a:off x="2410852" y="2444103"/>
            <a:ext cx="13466295"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Bold"/>
              </a:rPr>
              <a:t>There are several potential common points between the new Seattle NBA team and </a:t>
            </a:r>
            <a:r>
              <a:rPr lang="en-US" sz="2000" u="sng">
                <a:solidFill>
                  <a:srgbClr val="000000"/>
                </a:solidFill>
                <a:latin typeface="Alatsi Bold"/>
              </a:rPr>
              <a:t>Nordstrom</a:t>
            </a:r>
            <a:r>
              <a:rPr lang="en-US" sz="2000">
                <a:solidFill>
                  <a:srgbClr val="000000"/>
                </a:solidFill>
                <a:latin typeface="Alatsi Bold"/>
              </a:rPr>
              <a:t> that could be leveraged for a sponsorship partnership:</a:t>
            </a:r>
          </a:p>
        </p:txBody>
      </p:sp>
      <p:sp>
        <p:nvSpPr>
          <p:cNvPr name="TextBox 15" id="15"/>
          <p:cNvSpPr txBox="true"/>
          <p:nvPr/>
        </p:nvSpPr>
        <p:spPr>
          <a:xfrm rot="0">
            <a:off x="1366420" y="6123427"/>
            <a:ext cx="2914036" cy="21113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Bold"/>
              </a:rPr>
              <a:t>Nordstrom is a longstanding Seattle institution, while the NBA team is poised to become a vital aspect of the city's identity and culture.</a:t>
            </a:r>
          </a:p>
        </p:txBody>
      </p:sp>
      <p:sp>
        <p:nvSpPr>
          <p:cNvPr name="TextBox 16" id="16"/>
          <p:cNvSpPr txBox="true"/>
          <p:nvPr/>
        </p:nvSpPr>
        <p:spPr>
          <a:xfrm rot="0">
            <a:off x="13132234" y="6232965"/>
            <a:ext cx="3200964" cy="21113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Bold"/>
              </a:rPr>
              <a:t>Seattle's NBA team and Nordstrom partnering could benefit both through co-branding, events, and leveraging their local connection.</a:t>
            </a:r>
          </a:p>
        </p:txBody>
      </p:sp>
      <p:sp>
        <p:nvSpPr>
          <p:cNvPr name="TextBox 17" id="17"/>
          <p:cNvSpPr txBox="true"/>
          <p:nvPr/>
        </p:nvSpPr>
        <p:spPr>
          <a:xfrm rot="0">
            <a:off x="4945553" y="6299640"/>
            <a:ext cx="3238925" cy="17589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Bold"/>
              </a:rPr>
              <a:t>Nordstrom's target audience overlaps with NBA fans, making a sponsorship a good fit to strengthen their brand image locally.</a:t>
            </a:r>
          </a:p>
        </p:txBody>
      </p:sp>
      <p:sp>
        <p:nvSpPr>
          <p:cNvPr name="TextBox 18" id="18"/>
          <p:cNvSpPr txBox="true"/>
          <p:nvPr/>
        </p:nvSpPr>
        <p:spPr>
          <a:xfrm rot="0">
            <a:off x="9133458" y="6299640"/>
            <a:ext cx="2617993" cy="17589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Bold"/>
              </a:rPr>
              <a:t>Seattle's NBA team and Nordstrom could partner to leverage shared values and build positive brand image.</a:t>
            </a:r>
          </a:p>
        </p:txBody>
      </p:sp>
      <p:grpSp>
        <p:nvGrpSpPr>
          <p:cNvPr name="Group 19" id="19"/>
          <p:cNvGrpSpPr/>
          <p:nvPr/>
        </p:nvGrpSpPr>
        <p:grpSpPr>
          <a:xfrm rot="0">
            <a:off x="1692333" y="5188619"/>
            <a:ext cx="2262211" cy="793074"/>
            <a:chOff x="0" y="0"/>
            <a:chExt cx="3016282" cy="1057432"/>
          </a:xfrm>
        </p:grpSpPr>
        <p:grpSp>
          <p:nvGrpSpPr>
            <p:cNvPr name="Group 20" id="20"/>
            <p:cNvGrpSpPr/>
            <p:nvPr/>
          </p:nvGrpSpPr>
          <p:grpSpPr>
            <a:xfrm rot="0">
              <a:off x="67109" y="0"/>
              <a:ext cx="2949172" cy="1057432"/>
              <a:chOff x="0" y="0"/>
              <a:chExt cx="528100" cy="189351"/>
            </a:xfrm>
          </p:grpSpPr>
          <p:sp>
            <p:nvSpPr>
              <p:cNvPr name="Freeform 21" id="21"/>
              <p:cNvSpPr/>
              <p:nvPr/>
            </p:nvSpPr>
            <p:spPr>
              <a:xfrm flipH="false" flipV="false" rot="0">
                <a:off x="0" y="0"/>
                <a:ext cx="528100" cy="189351"/>
              </a:xfrm>
              <a:custGeom>
                <a:avLst/>
                <a:gdLst/>
                <a:ahLst/>
                <a:cxnLst/>
                <a:rect r="r" b="b" t="t" l="l"/>
                <a:pathLst>
                  <a:path h="189351" w="528100">
                    <a:moveTo>
                      <a:pt x="94676" y="0"/>
                    </a:moveTo>
                    <a:lnTo>
                      <a:pt x="433424" y="0"/>
                    </a:lnTo>
                    <a:cubicBezTo>
                      <a:pt x="458534" y="0"/>
                      <a:pt x="482615" y="9975"/>
                      <a:pt x="500370" y="27730"/>
                    </a:cubicBezTo>
                    <a:cubicBezTo>
                      <a:pt x="518125" y="45485"/>
                      <a:pt x="528100" y="69566"/>
                      <a:pt x="528100" y="94676"/>
                    </a:cubicBezTo>
                    <a:lnTo>
                      <a:pt x="528100" y="94676"/>
                    </a:lnTo>
                    <a:cubicBezTo>
                      <a:pt x="528100" y="146964"/>
                      <a:pt x="485712" y="189351"/>
                      <a:pt x="433424" y="189351"/>
                    </a:cubicBezTo>
                    <a:lnTo>
                      <a:pt x="94676" y="189351"/>
                    </a:lnTo>
                    <a:cubicBezTo>
                      <a:pt x="42388" y="189351"/>
                      <a:pt x="0" y="146964"/>
                      <a:pt x="0" y="94676"/>
                    </a:cubicBezTo>
                    <a:lnTo>
                      <a:pt x="0" y="94676"/>
                    </a:lnTo>
                    <a:cubicBezTo>
                      <a:pt x="0" y="42388"/>
                      <a:pt x="42388" y="0"/>
                      <a:pt x="94676" y="0"/>
                    </a:cubicBezTo>
                    <a:close/>
                  </a:path>
                </a:pathLst>
              </a:custGeom>
              <a:solidFill>
                <a:srgbClr val="FDE5C8"/>
              </a:solidFill>
            </p:spPr>
          </p:sp>
          <p:sp>
            <p:nvSpPr>
              <p:cNvPr name="TextBox 22" id="22"/>
              <p:cNvSpPr txBox="true"/>
              <p:nvPr/>
            </p:nvSpPr>
            <p:spPr>
              <a:xfrm>
                <a:off x="0" y="-57150"/>
                <a:ext cx="528100" cy="246501"/>
              </a:xfrm>
              <a:prstGeom prst="rect">
                <a:avLst/>
              </a:prstGeom>
            </p:spPr>
            <p:txBody>
              <a:bodyPr anchor="ctr" rtlCol="false" tIns="50800" lIns="50800" bIns="50800" rIns="50800"/>
              <a:lstStyle/>
              <a:p>
                <a:pPr algn="ctr">
                  <a:lnSpc>
                    <a:spcPts val="3639"/>
                  </a:lnSpc>
                </a:pPr>
              </a:p>
            </p:txBody>
          </p:sp>
        </p:grpSp>
        <p:sp>
          <p:nvSpPr>
            <p:cNvPr name="TextBox 23" id="23"/>
            <p:cNvSpPr txBox="true"/>
            <p:nvPr/>
          </p:nvSpPr>
          <p:spPr>
            <a:xfrm rot="0">
              <a:off x="0" y="196040"/>
              <a:ext cx="2949172" cy="656757"/>
            </a:xfrm>
            <a:prstGeom prst="rect">
              <a:avLst/>
            </a:prstGeom>
          </p:spPr>
          <p:txBody>
            <a:bodyPr anchor="t" rtlCol="false" tIns="0" lIns="0" bIns="0" rIns="0">
              <a:spAutoFit/>
            </a:bodyPr>
            <a:lstStyle/>
            <a:p>
              <a:pPr algn="ctr">
                <a:lnSpc>
                  <a:spcPts val="4169"/>
                </a:lnSpc>
                <a:spcBef>
                  <a:spcPct val="0"/>
                </a:spcBef>
              </a:pPr>
              <a:r>
                <a:rPr lang="en-US" sz="2978">
                  <a:solidFill>
                    <a:srgbClr val="000000"/>
                  </a:solidFill>
                  <a:latin typeface="Alatsi Bold"/>
                </a:rPr>
                <a:t>Local roots</a:t>
              </a:r>
            </a:p>
          </p:txBody>
        </p:sp>
      </p:grpSp>
      <p:grpSp>
        <p:nvGrpSpPr>
          <p:cNvPr name="Group 24" id="24"/>
          <p:cNvGrpSpPr/>
          <p:nvPr/>
        </p:nvGrpSpPr>
        <p:grpSpPr>
          <a:xfrm rot="0">
            <a:off x="5314378" y="5188619"/>
            <a:ext cx="2700361" cy="793074"/>
            <a:chOff x="0" y="0"/>
            <a:chExt cx="3600482" cy="1057432"/>
          </a:xfrm>
        </p:grpSpPr>
        <p:grpSp>
          <p:nvGrpSpPr>
            <p:cNvPr name="Group 25" id="25"/>
            <p:cNvGrpSpPr/>
            <p:nvPr/>
          </p:nvGrpSpPr>
          <p:grpSpPr>
            <a:xfrm rot="0">
              <a:off x="80107" y="0"/>
              <a:ext cx="3520375" cy="1057432"/>
              <a:chOff x="0" y="0"/>
              <a:chExt cx="630384" cy="189351"/>
            </a:xfrm>
          </p:grpSpPr>
          <p:sp>
            <p:nvSpPr>
              <p:cNvPr name="Freeform 26" id="26"/>
              <p:cNvSpPr/>
              <p:nvPr/>
            </p:nvSpPr>
            <p:spPr>
              <a:xfrm flipH="false" flipV="false" rot="0">
                <a:off x="0" y="0"/>
                <a:ext cx="630384" cy="189351"/>
              </a:xfrm>
              <a:custGeom>
                <a:avLst/>
                <a:gdLst/>
                <a:ahLst/>
                <a:cxnLst/>
                <a:rect r="r" b="b" t="t" l="l"/>
                <a:pathLst>
                  <a:path h="189351" w="630384">
                    <a:moveTo>
                      <a:pt x="94676" y="0"/>
                    </a:moveTo>
                    <a:lnTo>
                      <a:pt x="535708" y="0"/>
                    </a:lnTo>
                    <a:cubicBezTo>
                      <a:pt x="560817" y="0"/>
                      <a:pt x="584899" y="9975"/>
                      <a:pt x="602654" y="27730"/>
                    </a:cubicBezTo>
                    <a:cubicBezTo>
                      <a:pt x="620409" y="45485"/>
                      <a:pt x="630384" y="69566"/>
                      <a:pt x="630384" y="94676"/>
                    </a:cubicBezTo>
                    <a:lnTo>
                      <a:pt x="630384" y="94676"/>
                    </a:lnTo>
                    <a:cubicBezTo>
                      <a:pt x="630384" y="146964"/>
                      <a:pt x="587996" y="189351"/>
                      <a:pt x="535708" y="189351"/>
                    </a:cubicBezTo>
                    <a:lnTo>
                      <a:pt x="94676" y="189351"/>
                    </a:lnTo>
                    <a:cubicBezTo>
                      <a:pt x="42388" y="189351"/>
                      <a:pt x="0" y="146964"/>
                      <a:pt x="0" y="94676"/>
                    </a:cubicBezTo>
                    <a:lnTo>
                      <a:pt x="0" y="94676"/>
                    </a:lnTo>
                    <a:cubicBezTo>
                      <a:pt x="0" y="42388"/>
                      <a:pt x="42388" y="0"/>
                      <a:pt x="94676" y="0"/>
                    </a:cubicBezTo>
                    <a:close/>
                  </a:path>
                </a:pathLst>
              </a:custGeom>
              <a:solidFill>
                <a:srgbClr val="FDE5C8"/>
              </a:solidFill>
            </p:spPr>
          </p:sp>
          <p:sp>
            <p:nvSpPr>
              <p:cNvPr name="TextBox 27" id="27"/>
              <p:cNvSpPr txBox="true"/>
              <p:nvPr/>
            </p:nvSpPr>
            <p:spPr>
              <a:xfrm>
                <a:off x="0" y="-57150"/>
                <a:ext cx="630384" cy="246501"/>
              </a:xfrm>
              <a:prstGeom prst="rect">
                <a:avLst/>
              </a:prstGeom>
            </p:spPr>
            <p:txBody>
              <a:bodyPr anchor="ctr" rtlCol="false" tIns="50800" lIns="50800" bIns="50800" rIns="50800"/>
              <a:lstStyle/>
              <a:p>
                <a:pPr algn="ctr">
                  <a:lnSpc>
                    <a:spcPts val="3639"/>
                  </a:lnSpc>
                </a:pPr>
              </a:p>
            </p:txBody>
          </p:sp>
        </p:grpSp>
        <p:sp>
          <p:nvSpPr>
            <p:cNvPr name="TextBox 28" id="28"/>
            <p:cNvSpPr txBox="true"/>
            <p:nvPr/>
          </p:nvSpPr>
          <p:spPr>
            <a:xfrm rot="0">
              <a:off x="0" y="196040"/>
              <a:ext cx="3520375" cy="656757"/>
            </a:xfrm>
            <a:prstGeom prst="rect">
              <a:avLst/>
            </a:prstGeom>
          </p:spPr>
          <p:txBody>
            <a:bodyPr anchor="t" rtlCol="false" tIns="0" lIns="0" bIns="0" rIns="0">
              <a:spAutoFit/>
            </a:bodyPr>
            <a:lstStyle/>
            <a:p>
              <a:pPr algn="ctr">
                <a:lnSpc>
                  <a:spcPts val="4169"/>
                </a:lnSpc>
                <a:spcBef>
                  <a:spcPct val="0"/>
                </a:spcBef>
              </a:pPr>
              <a:r>
                <a:rPr lang="en-US" sz="2978">
                  <a:solidFill>
                    <a:srgbClr val="000000"/>
                  </a:solidFill>
                  <a:latin typeface="Alatsi Bold"/>
                </a:rPr>
                <a:t>Target market</a:t>
              </a:r>
            </a:p>
          </p:txBody>
        </p:sp>
      </p:grpSp>
      <p:grpSp>
        <p:nvGrpSpPr>
          <p:cNvPr name="Group 29" id="29"/>
          <p:cNvGrpSpPr/>
          <p:nvPr/>
        </p:nvGrpSpPr>
        <p:grpSpPr>
          <a:xfrm rot="0">
            <a:off x="9092274" y="5188619"/>
            <a:ext cx="2700361" cy="793074"/>
            <a:chOff x="0" y="0"/>
            <a:chExt cx="3600482" cy="1057432"/>
          </a:xfrm>
        </p:grpSpPr>
        <p:grpSp>
          <p:nvGrpSpPr>
            <p:cNvPr name="Group 30" id="30"/>
            <p:cNvGrpSpPr/>
            <p:nvPr/>
          </p:nvGrpSpPr>
          <p:grpSpPr>
            <a:xfrm rot="0">
              <a:off x="80107" y="0"/>
              <a:ext cx="3520375" cy="1057432"/>
              <a:chOff x="0" y="0"/>
              <a:chExt cx="630384" cy="189351"/>
            </a:xfrm>
          </p:grpSpPr>
          <p:sp>
            <p:nvSpPr>
              <p:cNvPr name="Freeform 31" id="31"/>
              <p:cNvSpPr/>
              <p:nvPr/>
            </p:nvSpPr>
            <p:spPr>
              <a:xfrm flipH="false" flipV="false" rot="0">
                <a:off x="0" y="0"/>
                <a:ext cx="630384" cy="189351"/>
              </a:xfrm>
              <a:custGeom>
                <a:avLst/>
                <a:gdLst/>
                <a:ahLst/>
                <a:cxnLst/>
                <a:rect r="r" b="b" t="t" l="l"/>
                <a:pathLst>
                  <a:path h="189351" w="630384">
                    <a:moveTo>
                      <a:pt x="94676" y="0"/>
                    </a:moveTo>
                    <a:lnTo>
                      <a:pt x="535708" y="0"/>
                    </a:lnTo>
                    <a:cubicBezTo>
                      <a:pt x="560817" y="0"/>
                      <a:pt x="584899" y="9975"/>
                      <a:pt x="602654" y="27730"/>
                    </a:cubicBezTo>
                    <a:cubicBezTo>
                      <a:pt x="620409" y="45485"/>
                      <a:pt x="630384" y="69566"/>
                      <a:pt x="630384" y="94676"/>
                    </a:cubicBezTo>
                    <a:lnTo>
                      <a:pt x="630384" y="94676"/>
                    </a:lnTo>
                    <a:cubicBezTo>
                      <a:pt x="630384" y="146964"/>
                      <a:pt x="587996" y="189351"/>
                      <a:pt x="535708" y="189351"/>
                    </a:cubicBezTo>
                    <a:lnTo>
                      <a:pt x="94676" y="189351"/>
                    </a:lnTo>
                    <a:cubicBezTo>
                      <a:pt x="42388" y="189351"/>
                      <a:pt x="0" y="146964"/>
                      <a:pt x="0" y="94676"/>
                    </a:cubicBezTo>
                    <a:lnTo>
                      <a:pt x="0" y="94676"/>
                    </a:lnTo>
                    <a:cubicBezTo>
                      <a:pt x="0" y="42388"/>
                      <a:pt x="42388" y="0"/>
                      <a:pt x="94676" y="0"/>
                    </a:cubicBezTo>
                    <a:close/>
                  </a:path>
                </a:pathLst>
              </a:custGeom>
              <a:solidFill>
                <a:srgbClr val="FDE5C8"/>
              </a:solidFill>
            </p:spPr>
          </p:sp>
          <p:sp>
            <p:nvSpPr>
              <p:cNvPr name="TextBox 32" id="32"/>
              <p:cNvSpPr txBox="true"/>
              <p:nvPr/>
            </p:nvSpPr>
            <p:spPr>
              <a:xfrm>
                <a:off x="0" y="-57150"/>
                <a:ext cx="630384" cy="246501"/>
              </a:xfrm>
              <a:prstGeom prst="rect">
                <a:avLst/>
              </a:prstGeom>
            </p:spPr>
            <p:txBody>
              <a:bodyPr anchor="ctr" rtlCol="false" tIns="50800" lIns="50800" bIns="50800" rIns="50800"/>
              <a:lstStyle/>
              <a:p>
                <a:pPr algn="ctr">
                  <a:lnSpc>
                    <a:spcPts val="3639"/>
                  </a:lnSpc>
                </a:pPr>
              </a:p>
            </p:txBody>
          </p:sp>
        </p:grpSp>
        <p:sp>
          <p:nvSpPr>
            <p:cNvPr name="TextBox 33" id="33"/>
            <p:cNvSpPr txBox="true"/>
            <p:nvPr/>
          </p:nvSpPr>
          <p:spPr>
            <a:xfrm rot="0">
              <a:off x="0" y="196040"/>
              <a:ext cx="3520375" cy="656757"/>
            </a:xfrm>
            <a:prstGeom prst="rect">
              <a:avLst/>
            </a:prstGeom>
          </p:spPr>
          <p:txBody>
            <a:bodyPr anchor="t" rtlCol="false" tIns="0" lIns="0" bIns="0" rIns="0">
              <a:spAutoFit/>
            </a:bodyPr>
            <a:lstStyle/>
            <a:p>
              <a:pPr algn="ctr">
                <a:lnSpc>
                  <a:spcPts val="4169"/>
                </a:lnSpc>
                <a:spcBef>
                  <a:spcPct val="0"/>
                </a:spcBef>
              </a:pPr>
              <a:r>
                <a:rPr lang="en-US" sz="2978">
                  <a:solidFill>
                    <a:srgbClr val="000000"/>
                  </a:solidFill>
                  <a:latin typeface="Alatsi Bold"/>
                </a:rPr>
                <a:t>Brand values</a:t>
              </a:r>
            </a:p>
          </p:txBody>
        </p:sp>
      </p:grpSp>
      <p:grpSp>
        <p:nvGrpSpPr>
          <p:cNvPr name="Group 34" id="34"/>
          <p:cNvGrpSpPr/>
          <p:nvPr/>
        </p:nvGrpSpPr>
        <p:grpSpPr>
          <a:xfrm rot="0">
            <a:off x="12360817" y="5188619"/>
            <a:ext cx="4743798" cy="793074"/>
            <a:chOff x="0" y="0"/>
            <a:chExt cx="6325064" cy="1057432"/>
          </a:xfrm>
        </p:grpSpPr>
        <p:grpSp>
          <p:nvGrpSpPr>
            <p:cNvPr name="Group 35" id="35"/>
            <p:cNvGrpSpPr/>
            <p:nvPr/>
          </p:nvGrpSpPr>
          <p:grpSpPr>
            <a:xfrm rot="0">
              <a:off x="140727" y="0"/>
              <a:ext cx="6184337" cy="1057432"/>
              <a:chOff x="0" y="0"/>
              <a:chExt cx="1107412" cy="189351"/>
            </a:xfrm>
          </p:grpSpPr>
          <p:sp>
            <p:nvSpPr>
              <p:cNvPr name="Freeform 36" id="36"/>
              <p:cNvSpPr/>
              <p:nvPr/>
            </p:nvSpPr>
            <p:spPr>
              <a:xfrm flipH="false" flipV="false" rot="0">
                <a:off x="0" y="0"/>
                <a:ext cx="1107412" cy="189351"/>
              </a:xfrm>
              <a:custGeom>
                <a:avLst/>
                <a:gdLst/>
                <a:ahLst/>
                <a:cxnLst/>
                <a:rect r="r" b="b" t="t" l="l"/>
                <a:pathLst>
                  <a:path h="189351" w="1107412">
                    <a:moveTo>
                      <a:pt x="93904" y="0"/>
                    </a:moveTo>
                    <a:lnTo>
                      <a:pt x="1013508" y="0"/>
                    </a:lnTo>
                    <a:cubicBezTo>
                      <a:pt x="1038413" y="0"/>
                      <a:pt x="1062298" y="9893"/>
                      <a:pt x="1079908" y="27504"/>
                    </a:cubicBezTo>
                    <a:cubicBezTo>
                      <a:pt x="1097519" y="45114"/>
                      <a:pt x="1107412" y="68999"/>
                      <a:pt x="1107412" y="93904"/>
                    </a:cubicBezTo>
                    <a:lnTo>
                      <a:pt x="1107412" y="95448"/>
                    </a:lnTo>
                    <a:cubicBezTo>
                      <a:pt x="1107412" y="120352"/>
                      <a:pt x="1097519" y="144237"/>
                      <a:pt x="1079908" y="161848"/>
                    </a:cubicBezTo>
                    <a:cubicBezTo>
                      <a:pt x="1062298" y="179458"/>
                      <a:pt x="1038413" y="189351"/>
                      <a:pt x="1013508" y="189351"/>
                    </a:cubicBezTo>
                    <a:lnTo>
                      <a:pt x="93904" y="189351"/>
                    </a:lnTo>
                    <a:cubicBezTo>
                      <a:pt x="68999" y="189351"/>
                      <a:pt x="45114" y="179458"/>
                      <a:pt x="27504" y="161848"/>
                    </a:cubicBezTo>
                    <a:cubicBezTo>
                      <a:pt x="9893" y="144237"/>
                      <a:pt x="0" y="120352"/>
                      <a:pt x="0" y="95448"/>
                    </a:cubicBezTo>
                    <a:lnTo>
                      <a:pt x="0" y="93904"/>
                    </a:lnTo>
                    <a:cubicBezTo>
                      <a:pt x="0" y="68999"/>
                      <a:pt x="9893" y="45114"/>
                      <a:pt x="27504" y="27504"/>
                    </a:cubicBezTo>
                    <a:cubicBezTo>
                      <a:pt x="45114" y="9893"/>
                      <a:pt x="68999" y="0"/>
                      <a:pt x="93904" y="0"/>
                    </a:cubicBezTo>
                    <a:close/>
                  </a:path>
                </a:pathLst>
              </a:custGeom>
              <a:solidFill>
                <a:srgbClr val="FDE5C8"/>
              </a:solidFill>
            </p:spPr>
          </p:sp>
          <p:sp>
            <p:nvSpPr>
              <p:cNvPr name="TextBox 37" id="37"/>
              <p:cNvSpPr txBox="true"/>
              <p:nvPr/>
            </p:nvSpPr>
            <p:spPr>
              <a:xfrm>
                <a:off x="0" y="-57150"/>
                <a:ext cx="1107412" cy="246501"/>
              </a:xfrm>
              <a:prstGeom prst="rect">
                <a:avLst/>
              </a:prstGeom>
            </p:spPr>
            <p:txBody>
              <a:bodyPr anchor="ctr" rtlCol="false" tIns="50800" lIns="50800" bIns="50800" rIns="50800"/>
              <a:lstStyle/>
              <a:p>
                <a:pPr algn="ctr">
                  <a:lnSpc>
                    <a:spcPts val="3639"/>
                  </a:lnSpc>
                </a:pPr>
              </a:p>
            </p:txBody>
          </p:sp>
        </p:grpSp>
        <p:sp>
          <p:nvSpPr>
            <p:cNvPr name="TextBox 38" id="38"/>
            <p:cNvSpPr txBox="true"/>
            <p:nvPr/>
          </p:nvSpPr>
          <p:spPr>
            <a:xfrm rot="0">
              <a:off x="0" y="196040"/>
              <a:ext cx="6184337" cy="656757"/>
            </a:xfrm>
            <a:prstGeom prst="rect">
              <a:avLst/>
            </a:prstGeom>
          </p:spPr>
          <p:txBody>
            <a:bodyPr anchor="t" rtlCol="false" tIns="0" lIns="0" bIns="0" rIns="0">
              <a:spAutoFit/>
            </a:bodyPr>
            <a:lstStyle/>
            <a:p>
              <a:pPr algn="ctr">
                <a:lnSpc>
                  <a:spcPts val="4169"/>
                </a:lnSpc>
                <a:spcBef>
                  <a:spcPct val="0"/>
                </a:spcBef>
              </a:pPr>
              <a:r>
                <a:rPr lang="en-US" sz="2978">
                  <a:solidFill>
                    <a:srgbClr val="000000"/>
                  </a:solidFill>
                  <a:latin typeface="Alatsi Bold"/>
                </a:rPr>
                <a:t>Marketing opportunities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02946" y="8991565"/>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 </a:t>
            </a:r>
            <a:r>
              <a:rPr lang="en-US" sz="2700">
                <a:solidFill>
                  <a:srgbClr val="000000"/>
                </a:solidFill>
                <a:latin typeface="Alatsi Bold"/>
              </a:rPr>
              <a:t>| 2024</a:t>
            </a:r>
          </a:p>
        </p:txBody>
      </p:sp>
      <p:sp>
        <p:nvSpPr>
          <p:cNvPr name="AutoShape 3" id="3"/>
          <p:cNvSpPr/>
          <p:nvPr/>
        </p:nvSpPr>
        <p:spPr>
          <a:xfrm>
            <a:off x="-260599" y="9252550"/>
            <a:ext cx="7105264" cy="19050"/>
          </a:xfrm>
          <a:prstGeom prst="line">
            <a:avLst/>
          </a:prstGeom>
          <a:ln cap="flat" w="114300">
            <a:solidFill>
              <a:srgbClr val="FDE5C8"/>
            </a:solidFill>
            <a:prstDash val="solid"/>
            <a:headEnd type="none" len="sm" w="sm"/>
            <a:tailEnd type="none" len="sm" w="sm"/>
          </a:ln>
        </p:spPr>
      </p:sp>
      <p:sp>
        <p:nvSpPr>
          <p:cNvPr name="AutoShape 4" id="4"/>
          <p:cNvSpPr/>
          <p:nvPr/>
        </p:nvSpPr>
        <p:spPr>
          <a:xfrm>
            <a:off x="11430169" y="9252550"/>
            <a:ext cx="7105264" cy="19050"/>
          </a:xfrm>
          <a:prstGeom prst="line">
            <a:avLst/>
          </a:prstGeom>
          <a:ln cap="flat" w="114300">
            <a:solidFill>
              <a:srgbClr val="FDE5C8"/>
            </a:solidFill>
            <a:prstDash val="solid"/>
            <a:headEnd type="none" len="sm" w="sm"/>
            <a:tailEnd type="none" len="sm" w="sm"/>
          </a:ln>
        </p:spPr>
      </p:sp>
      <p:sp>
        <p:nvSpPr>
          <p:cNvPr name="TextBox 5" id="5"/>
          <p:cNvSpPr txBox="true"/>
          <p:nvPr/>
        </p:nvSpPr>
        <p:spPr>
          <a:xfrm rot="0">
            <a:off x="2553980" y="866775"/>
            <a:ext cx="13180039"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ALTERNATE SPONSORS</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DE5C8"/>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15</a:t>
              </a:r>
            </a:p>
          </p:txBody>
        </p:sp>
      </p:grpSp>
      <p:sp>
        <p:nvSpPr>
          <p:cNvPr name="Freeform 11" id="11"/>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86457" y="2891258"/>
            <a:ext cx="1454605" cy="1045238"/>
          </a:xfrm>
          <a:custGeom>
            <a:avLst/>
            <a:gdLst/>
            <a:ahLst/>
            <a:cxnLst/>
            <a:rect r="r" b="b" t="t" l="l"/>
            <a:pathLst>
              <a:path h="1045238" w="1454605">
                <a:moveTo>
                  <a:pt x="0" y="0"/>
                </a:moveTo>
                <a:lnTo>
                  <a:pt x="1454605" y="0"/>
                </a:lnTo>
                <a:lnTo>
                  <a:pt x="1454605" y="1045237"/>
                </a:lnTo>
                <a:lnTo>
                  <a:pt x="0" y="1045237"/>
                </a:lnTo>
                <a:lnTo>
                  <a:pt x="0" y="0"/>
                </a:lnTo>
                <a:close/>
              </a:path>
            </a:pathLst>
          </a:custGeom>
          <a:blipFill>
            <a:blip r:embed="rId4"/>
            <a:stretch>
              <a:fillRect l="0" t="0" r="0" b="0"/>
            </a:stretch>
          </a:blipFill>
        </p:spPr>
      </p:sp>
      <p:sp>
        <p:nvSpPr>
          <p:cNvPr name="Freeform 13" id="13"/>
          <p:cNvSpPr/>
          <p:nvPr/>
        </p:nvSpPr>
        <p:spPr>
          <a:xfrm flipH="false" flipV="false" rot="0">
            <a:off x="1691486" y="4827837"/>
            <a:ext cx="1244547" cy="1244547"/>
          </a:xfrm>
          <a:custGeom>
            <a:avLst/>
            <a:gdLst/>
            <a:ahLst/>
            <a:cxnLst/>
            <a:rect r="r" b="b" t="t" l="l"/>
            <a:pathLst>
              <a:path h="1244547" w="1244547">
                <a:moveTo>
                  <a:pt x="0" y="0"/>
                </a:moveTo>
                <a:lnTo>
                  <a:pt x="1244547" y="0"/>
                </a:lnTo>
                <a:lnTo>
                  <a:pt x="1244547" y="1244547"/>
                </a:lnTo>
                <a:lnTo>
                  <a:pt x="0" y="1244547"/>
                </a:lnTo>
                <a:lnTo>
                  <a:pt x="0" y="0"/>
                </a:lnTo>
                <a:close/>
              </a:path>
            </a:pathLst>
          </a:custGeom>
          <a:blipFill>
            <a:blip r:embed="rId5"/>
            <a:stretch>
              <a:fillRect l="0" t="0" r="0" b="0"/>
            </a:stretch>
          </a:blipFill>
        </p:spPr>
      </p:sp>
      <p:sp>
        <p:nvSpPr>
          <p:cNvPr name="Freeform 14" id="14"/>
          <p:cNvSpPr/>
          <p:nvPr/>
        </p:nvSpPr>
        <p:spPr>
          <a:xfrm flipH="false" flipV="false" rot="0">
            <a:off x="1586457" y="6872484"/>
            <a:ext cx="1729108" cy="908358"/>
          </a:xfrm>
          <a:custGeom>
            <a:avLst/>
            <a:gdLst/>
            <a:ahLst/>
            <a:cxnLst/>
            <a:rect r="r" b="b" t="t" l="l"/>
            <a:pathLst>
              <a:path h="908358" w="1729108">
                <a:moveTo>
                  <a:pt x="0" y="0"/>
                </a:moveTo>
                <a:lnTo>
                  <a:pt x="1729109" y="0"/>
                </a:lnTo>
                <a:lnTo>
                  <a:pt x="1729109" y="908358"/>
                </a:lnTo>
                <a:lnTo>
                  <a:pt x="0" y="908358"/>
                </a:lnTo>
                <a:lnTo>
                  <a:pt x="0" y="0"/>
                </a:lnTo>
                <a:close/>
              </a:path>
            </a:pathLst>
          </a:custGeom>
          <a:blipFill>
            <a:blip r:embed="rId6"/>
            <a:stretch>
              <a:fillRect l="0" t="0" r="0" b="0"/>
            </a:stretch>
          </a:blipFill>
        </p:spPr>
      </p:sp>
      <p:sp>
        <p:nvSpPr>
          <p:cNvPr name="TextBox 15" id="15"/>
          <p:cNvSpPr txBox="true"/>
          <p:nvPr/>
        </p:nvSpPr>
        <p:spPr>
          <a:xfrm rot="0">
            <a:off x="3335286" y="2995425"/>
            <a:ext cx="13305175" cy="94107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While Amazon's presence is significant in Seattle, we are seeking a brand that embodies the same heritage and ownership values as the Salmon mascot of our NBA team. </a:t>
            </a:r>
          </a:p>
        </p:txBody>
      </p:sp>
      <p:sp>
        <p:nvSpPr>
          <p:cNvPr name="TextBox 16" id="16"/>
          <p:cNvSpPr txBox="true"/>
          <p:nvPr/>
        </p:nvSpPr>
        <p:spPr>
          <a:xfrm rot="0">
            <a:off x="3335286" y="4712876"/>
            <a:ext cx="13305175" cy="141732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Microsoft is already engaged with the NBA on various fronts, such as using Microsoft Teams for virtual fan experiences and integrating Microsoft Azure into the NBA's data and analytics infrastructure.</a:t>
            </a:r>
          </a:p>
        </p:txBody>
      </p:sp>
      <p:sp>
        <p:nvSpPr>
          <p:cNvPr name="TextBox 17" id="17"/>
          <p:cNvSpPr txBox="true"/>
          <p:nvPr/>
        </p:nvSpPr>
        <p:spPr>
          <a:xfrm rot="0">
            <a:off x="3544122" y="6589428"/>
            <a:ext cx="13305175" cy="141732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Nike currently sponsors several NBA teams and serves as the official apparel provider for all NBA teams. To create a unique and fresh alliance, we aim to avoid aligning with a brand that is already heavily involved in sports sponsorships.</a:t>
            </a:r>
          </a:p>
        </p:txBody>
      </p:sp>
      <p:sp>
        <p:nvSpPr>
          <p:cNvPr name="Freeform 18" id="18"/>
          <p:cNvSpPr/>
          <p:nvPr/>
        </p:nvSpPr>
        <p:spPr>
          <a:xfrm flipH="false" flipV="false" rot="0">
            <a:off x="14117661" y="751132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82861" y="607847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12269" y="3529043"/>
            <a:ext cx="4663462" cy="4663443"/>
            <a:chOff x="0" y="0"/>
            <a:chExt cx="6350025" cy="6350000"/>
          </a:xfrm>
        </p:grpSpPr>
        <p:sp>
          <p:nvSpPr>
            <p:cNvPr name="Freeform 4" id="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387" t="0" r="-387" b="0"/>
              </a:stretch>
            </a:blipFill>
          </p:spPr>
        </p:sp>
      </p:gr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DE5C8"/>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16</a:t>
              </a:r>
            </a:p>
          </p:txBody>
        </p:sp>
      </p:grpSp>
      <p:sp>
        <p:nvSpPr>
          <p:cNvPr name="TextBox 10" id="10"/>
          <p:cNvSpPr txBox="true"/>
          <p:nvPr/>
        </p:nvSpPr>
        <p:spPr>
          <a:xfrm rot="0">
            <a:off x="3679044" y="712024"/>
            <a:ext cx="10929913"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MASCOT</a:t>
            </a:r>
          </a:p>
        </p:txBody>
      </p:sp>
      <p:sp>
        <p:nvSpPr>
          <p:cNvPr name="Freeform 11" id="11"/>
          <p:cNvSpPr/>
          <p:nvPr/>
        </p:nvSpPr>
        <p:spPr>
          <a:xfrm flipH="false" flipV="false" rot="0">
            <a:off x="-3009325"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1828998" y="3322164"/>
            <a:ext cx="2636610" cy="1801051"/>
            <a:chOff x="0" y="0"/>
            <a:chExt cx="3515481" cy="2401402"/>
          </a:xfrm>
        </p:grpSpPr>
        <p:grpSp>
          <p:nvGrpSpPr>
            <p:cNvPr name="Group 13" id="13"/>
            <p:cNvGrpSpPr/>
            <p:nvPr/>
          </p:nvGrpSpPr>
          <p:grpSpPr>
            <a:xfrm rot="0">
              <a:off x="0" y="480165"/>
              <a:ext cx="1441072" cy="144107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785E"/>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14079" y="0"/>
              <a:ext cx="2401402" cy="240140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BF6D"/>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982659" y="834009"/>
              <a:ext cx="1365118" cy="632247"/>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Alatsi Bold"/>
                </a:rPr>
                <a:t>GREEN</a:t>
              </a:r>
            </a:p>
          </p:txBody>
        </p:sp>
      </p:grpSp>
      <p:sp>
        <p:nvSpPr>
          <p:cNvPr name="TextBox 20" id="20"/>
          <p:cNvSpPr txBox="true"/>
          <p:nvPr/>
        </p:nvSpPr>
        <p:spPr>
          <a:xfrm rot="0">
            <a:off x="14437034" y="3072957"/>
            <a:ext cx="3526174" cy="246380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Alatsi Bold"/>
              </a:rPr>
              <a:t>Symbolizes sustainability and nature.</a:t>
            </a:r>
          </a:p>
          <a:p>
            <a:pPr marL="431801" indent="-215900" lvl="1">
              <a:lnSpc>
                <a:spcPts val="2800"/>
              </a:lnSpc>
              <a:buFont typeface="Arial"/>
              <a:buChar char="•"/>
            </a:pPr>
            <a:r>
              <a:rPr lang="en-US" sz="2000">
                <a:solidFill>
                  <a:srgbClr val="000000"/>
                </a:solidFill>
                <a:latin typeface="Alatsi Bold"/>
              </a:rPr>
              <a:t>Adopted by Seattle NFL, MLS, and WNBA teams.</a:t>
            </a:r>
          </a:p>
          <a:p>
            <a:pPr marL="431801" indent="-215900" lvl="1">
              <a:lnSpc>
                <a:spcPts val="2800"/>
              </a:lnSpc>
              <a:buFont typeface="Arial"/>
              <a:buChar char="•"/>
            </a:pPr>
            <a:r>
              <a:rPr lang="en-US" sz="2000">
                <a:solidFill>
                  <a:srgbClr val="000000"/>
                </a:solidFill>
                <a:latin typeface="Alatsi Bold"/>
              </a:rPr>
              <a:t>Nostalgic connection to Supersonics team</a:t>
            </a:r>
          </a:p>
          <a:p>
            <a:pPr>
              <a:lnSpc>
                <a:spcPts val="2800"/>
              </a:lnSpc>
              <a:spcBef>
                <a:spcPct val="0"/>
              </a:spcBef>
            </a:pPr>
          </a:p>
        </p:txBody>
      </p:sp>
      <p:grpSp>
        <p:nvGrpSpPr>
          <p:cNvPr name="Group 21" id="21"/>
          <p:cNvGrpSpPr/>
          <p:nvPr/>
        </p:nvGrpSpPr>
        <p:grpSpPr>
          <a:xfrm rot="-10800000">
            <a:off x="13886068" y="5389915"/>
            <a:ext cx="2636610" cy="1801051"/>
            <a:chOff x="0" y="0"/>
            <a:chExt cx="3515481" cy="2401402"/>
          </a:xfrm>
        </p:grpSpPr>
        <p:grpSp>
          <p:nvGrpSpPr>
            <p:cNvPr name="Group 22" id="22"/>
            <p:cNvGrpSpPr/>
            <p:nvPr/>
          </p:nvGrpSpPr>
          <p:grpSpPr>
            <a:xfrm rot="0">
              <a:off x="0" y="480165"/>
              <a:ext cx="1441072" cy="144107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4A20"/>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114079" y="0"/>
              <a:ext cx="2401402" cy="240140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E5C8"/>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10800000">
              <a:off x="475223" y="935146"/>
              <a:ext cx="2750079" cy="632247"/>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Alatsi Bold"/>
                </a:rPr>
                <a:t>EARTH TONES</a:t>
              </a:r>
            </a:p>
          </p:txBody>
        </p:sp>
      </p:grpSp>
      <p:grpSp>
        <p:nvGrpSpPr>
          <p:cNvPr name="Group 29" id="29"/>
          <p:cNvGrpSpPr/>
          <p:nvPr/>
        </p:nvGrpSpPr>
        <p:grpSpPr>
          <a:xfrm rot="1772941">
            <a:off x="10977247" y="6633197"/>
            <a:ext cx="479091" cy="47909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4A20"/>
            </a:solidFill>
          </p:spPr>
        </p:sp>
        <p:sp>
          <p:nvSpPr>
            <p:cNvPr name="TextBox 31" id="31"/>
            <p:cNvSpPr txBox="true"/>
            <p:nvPr/>
          </p:nvSpPr>
          <p:spPr>
            <a:xfrm>
              <a:off x="76200" y="47625"/>
              <a:ext cx="660400" cy="688975"/>
            </a:xfrm>
            <a:prstGeom prst="rect">
              <a:avLst/>
            </a:prstGeom>
          </p:spPr>
          <p:txBody>
            <a:bodyPr anchor="ctr" rtlCol="false" tIns="17449" lIns="17449" bIns="17449" rIns="17449"/>
            <a:lstStyle/>
            <a:p>
              <a:pPr algn="ctr">
                <a:lnSpc>
                  <a:spcPts val="2660"/>
                </a:lnSpc>
              </a:pPr>
            </a:p>
          </p:txBody>
        </p:sp>
      </p:grpSp>
      <p:grpSp>
        <p:nvGrpSpPr>
          <p:cNvPr name="Group 32" id="32"/>
          <p:cNvGrpSpPr/>
          <p:nvPr/>
        </p:nvGrpSpPr>
        <p:grpSpPr>
          <a:xfrm rot="1772941">
            <a:off x="11311297" y="6216998"/>
            <a:ext cx="652695" cy="65269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BF6D"/>
            </a:solidFill>
          </p:spPr>
        </p:sp>
        <p:sp>
          <p:nvSpPr>
            <p:cNvPr name="TextBox 34" id="34"/>
            <p:cNvSpPr txBox="true"/>
            <p:nvPr/>
          </p:nvSpPr>
          <p:spPr>
            <a:xfrm>
              <a:off x="76200" y="47625"/>
              <a:ext cx="660400" cy="688975"/>
            </a:xfrm>
            <a:prstGeom prst="rect">
              <a:avLst/>
            </a:prstGeom>
          </p:spPr>
          <p:txBody>
            <a:bodyPr anchor="ctr" rtlCol="false" tIns="17449" lIns="17449" bIns="17449" rIns="17449"/>
            <a:lstStyle/>
            <a:p>
              <a:pPr algn="ctr">
                <a:lnSpc>
                  <a:spcPts val="2660"/>
                </a:lnSpc>
              </a:pPr>
            </a:p>
          </p:txBody>
        </p:sp>
      </p:grpSp>
      <p:grpSp>
        <p:nvGrpSpPr>
          <p:cNvPr name="Group 35" id="35"/>
          <p:cNvGrpSpPr/>
          <p:nvPr/>
        </p:nvGrpSpPr>
        <p:grpSpPr>
          <a:xfrm rot="1772941">
            <a:off x="11278691" y="6734949"/>
            <a:ext cx="798357" cy="79835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785E"/>
            </a:solidFill>
          </p:spPr>
        </p:sp>
        <p:sp>
          <p:nvSpPr>
            <p:cNvPr name="TextBox 37" id="37"/>
            <p:cNvSpPr txBox="true"/>
            <p:nvPr/>
          </p:nvSpPr>
          <p:spPr>
            <a:xfrm>
              <a:off x="76200" y="47625"/>
              <a:ext cx="660400" cy="688975"/>
            </a:xfrm>
            <a:prstGeom prst="rect">
              <a:avLst/>
            </a:prstGeom>
          </p:spPr>
          <p:txBody>
            <a:bodyPr anchor="ctr" rtlCol="false" tIns="17449" lIns="17449" bIns="17449" rIns="17449"/>
            <a:lstStyle/>
            <a:p>
              <a:pPr algn="ctr">
                <a:lnSpc>
                  <a:spcPts val="2660"/>
                </a:lnSpc>
              </a:pPr>
            </a:p>
          </p:txBody>
        </p:sp>
      </p:grpSp>
      <p:grpSp>
        <p:nvGrpSpPr>
          <p:cNvPr name="Group 38" id="38"/>
          <p:cNvGrpSpPr/>
          <p:nvPr/>
        </p:nvGrpSpPr>
        <p:grpSpPr>
          <a:xfrm rot="1772941">
            <a:off x="11781600" y="6493711"/>
            <a:ext cx="535649" cy="535649"/>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5B6"/>
            </a:solidFill>
          </p:spPr>
        </p:sp>
        <p:sp>
          <p:nvSpPr>
            <p:cNvPr name="TextBox 40" id="40"/>
            <p:cNvSpPr txBox="true"/>
            <p:nvPr/>
          </p:nvSpPr>
          <p:spPr>
            <a:xfrm>
              <a:off x="76200" y="47625"/>
              <a:ext cx="660400" cy="688975"/>
            </a:xfrm>
            <a:prstGeom prst="rect">
              <a:avLst/>
            </a:prstGeom>
          </p:spPr>
          <p:txBody>
            <a:bodyPr anchor="ctr" rtlCol="false" tIns="17449" lIns="17449" bIns="17449" rIns="17449"/>
            <a:lstStyle/>
            <a:p>
              <a:pPr algn="ctr">
                <a:lnSpc>
                  <a:spcPts val="2660"/>
                </a:lnSpc>
              </a:pPr>
            </a:p>
          </p:txBody>
        </p:sp>
      </p:grpSp>
      <p:grpSp>
        <p:nvGrpSpPr>
          <p:cNvPr name="Group 41" id="41"/>
          <p:cNvGrpSpPr/>
          <p:nvPr/>
        </p:nvGrpSpPr>
        <p:grpSpPr>
          <a:xfrm rot="0">
            <a:off x="11548740" y="6728571"/>
            <a:ext cx="1769573" cy="437431"/>
            <a:chOff x="0" y="0"/>
            <a:chExt cx="599541" cy="148204"/>
          </a:xfrm>
        </p:grpSpPr>
        <p:sp>
          <p:nvSpPr>
            <p:cNvPr name="Freeform 42" id="42"/>
            <p:cNvSpPr/>
            <p:nvPr/>
          </p:nvSpPr>
          <p:spPr>
            <a:xfrm flipH="false" flipV="false" rot="0">
              <a:off x="0" y="0"/>
              <a:ext cx="599541" cy="148204"/>
            </a:xfrm>
            <a:custGeom>
              <a:avLst/>
              <a:gdLst/>
              <a:ahLst/>
              <a:cxnLst/>
              <a:rect r="r" b="b" t="t" l="l"/>
              <a:pathLst>
                <a:path h="148204" w="599541">
                  <a:moveTo>
                    <a:pt x="74102" y="0"/>
                  </a:moveTo>
                  <a:lnTo>
                    <a:pt x="525439" y="0"/>
                  </a:lnTo>
                  <a:cubicBezTo>
                    <a:pt x="566365" y="0"/>
                    <a:pt x="599541" y="33177"/>
                    <a:pt x="599541" y="74102"/>
                  </a:cubicBezTo>
                  <a:lnTo>
                    <a:pt x="599541" y="74102"/>
                  </a:lnTo>
                  <a:cubicBezTo>
                    <a:pt x="599541" y="93755"/>
                    <a:pt x="591734" y="112603"/>
                    <a:pt x="577837" y="126500"/>
                  </a:cubicBezTo>
                  <a:cubicBezTo>
                    <a:pt x="563940" y="140397"/>
                    <a:pt x="545092" y="148204"/>
                    <a:pt x="525439" y="148204"/>
                  </a:cubicBezTo>
                  <a:lnTo>
                    <a:pt x="74102" y="148204"/>
                  </a:lnTo>
                  <a:cubicBezTo>
                    <a:pt x="33177" y="148204"/>
                    <a:pt x="0" y="115027"/>
                    <a:pt x="0" y="74102"/>
                  </a:cubicBezTo>
                  <a:lnTo>
                    <a:pt x="0" y="74102"/>
                  </a:lnTo>
                  <a:cubicBezTo>
                    <a:pt x="0" y="33177"/>
                    <a:pt x="33177" y="0"/>
                    <a:pt x="74102" y="0"/>
                  </a:cubicBezTo>
                  <a:close/>
                </a:path>
              </a:pathLst>
            </a:custGeom>
            <a:solidFill>
              <a:srgbClr val="FFFFFF"/>
            </a:solidFill>
          </p:spPr>
        </p:sp>
        <p:sp>
          <p:nvSpPr>
            <p:cNvPr name="TextBox 43" id="43"/>
            <p:cNvSpPr txBox="true"/>
            <p:nvPr/>
          </p:nvSpPr>
          <p:spPr>
            <a:xfrm>
              <a:off x="0" y="-38100"/>
              <a:ext cx="599541" cy="186304"/>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11617693" y="6347634"/>
            <a:ext cx="1769573" cy="913555"/>
          </a:xfrm>
          <a:prstGeom prst="rect">
            <a:avLst/>
          </a:prstGeom>
        </p:spPr>
        <p:txBody>
          <a:bodyPr anchor="t" rtlCol="false" tIns="0" lIns="0" bIns="0" rIns="0">
            <a:spAutoFit/>
          </a:bodyPr>
          <a:lstStyle/>
          <a:p>
            <a:pPr algn="ctr">
              <a:lnSpc>
                <a:spcPts val="7410"/>
              </a:lnSpc>
              <a:spcBef>
                <a:spcPct val="0"/>
              </a:spcBef>
            </a:pPr>
            <a:r>
              <a:rPr lang="en-US" sz="5293">
                <a:solidFill>
                  <a:srgbClr val="000000"/>
                </a:solidFill>
                <a:latin typeface="Alatsi Bold"/>
              </a:rPr>
              <a:t>colors</a:t>
            </a:r>
          </a:p>
        </p:txBody>
      </p:sp>
      <p:pic>
        <p:nvPicPr>
          <p:cNvPr name="Picture 45" id="45"/>
          <p:cNvPicPr>
            <a:picLocks noChangeAspect="true"/>
          </p:cNvPicPr>
          <p:nvPr/>
        </p:nvPicPr>
        <p:blipFill>
          <a:blip r:embed="rId5"/>
          <a:srcRect l="0" t="0" r="0" b="0"/>
          <a:stretch>
            <a:fillRect/>
          </a:stretch>
        </p:blipFill>
        <p:spPr>
          <a:xfrm flipH="true" flipV="false" rot="-4831763">
            <a:off x="12623623" y="5276964"/>
            <a:ext cx="1077223" cy="1297859"/>
          </a:xfrm>
          <a:prstGeom prst="rect">
            <a:avLst/>
          </a:prstGeom>
        </p:spPr>
      </p:pic>
      <p:pic>
        <p:nvPicPr>
          <p:cNvPr name="Picture 46" id="46"/>
          <p:cNvPicPr>
            <a:picLocks noChangeAspect="true"/>
          </p:cNvPicPr>
          <p:nvPr/>
        </p:nvPicPr>
        <p:blipFill>
          <a:blip r:embed="rId6"/>
          <a:srcRect l="0" t="0" r="0" b="0"/>
          <a:stretch>
            <a:fillRect/>
          </a:stretch>
        </p:blipFill>
        <p:spPr>
          <a:xfrm flipH="false" flipV="false" rot="-7279774">
            <a:off x="4854120" y="2869750"/>
            <a:ext cx="1697653" cy="1502423"/>
          </a:xfrm>
          <a:prstGeom prst="rect">
            <a:avLst/>
          </a:prstGeom>
        </p:spPr>
      </p:pic>
      <p:sp>
        <p:nvSpPr>
          <p:cNvPr name="TextBox 47" id="47"/>
          <p:cNvSpPr txBox="true"/>
          <p:nvPr/>
        </p:nvSpPr>
        <p:spPr>
          <a:xfrm rot="0">
            <a:off x="2342005" y="3678350"/>
            <a:ext cx="2291556" cy="762001"/>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Alatsi Bold"/>
              </a:rPr>
              <a:t>SALMON?</a:t>
            </a:r>
          </a:p>
        </p:txBody>
      </p:sp>
      <p:grpSp>
        <p:nvGrpSpPr>
          <p:cNvPr name="Group 48" id="48"/>
          <p:cNvGrpSpPr/>
          <p:nvPr/>
        </p:nvGrpSpPr>
        <p:grpSpPr>
          <a:xfrm rot="0">
            <a:off x="1914855" y="4680367"/>
            <a:ext cx="4316389" cy="3397251"/>
            <a:chOff x="0" y="0"/>
            <a:chExt cx="5755185" cy="4529669"/>
          </a:xfrm>
        </p:grpSpPr>
        <p:sp>
          <p:nvSpPr>
            <p:cNvPr name="TextBox 49" id="49"/>
            <p:cNvSpPr txBox="true"/>
            <p:nvPr/>
          </p:nvSpPr>
          <p:spPr>
            <a:xfrm rot="0">
              <a:off x="0" y="-47625"/>
              <a:ext cx="5755185" cy="1569931"/>
            </a:xfrm>
            <a:prstGeom prst="rect">
              <a:avLst/>
            </a:prstGeom>
          </p:spPr>
          <p:txBody>
            <a:bodyPr anchor="t" rtlCol="false" tIns="0" lIns="0" bIns="0" rIns="0">
              <a:spAutoFit/>
            </a:bodyPr>
            <a:lstStyle/>
            <a:p>
              <a:pPr marL="496572" indent="-248286" lvl="1">
                <a:lnSpc>
                  <a:spcPts val="3220"/>
                </a:lnSpc>
                <a:buFont typeface="Arial"/>
                <a:buChar char="•"/>
              </a:pPr>
              <a:r>
                <a:rPr lang="en-US" sz="2300">
                  <a:solidFill>
                    <a:srgbClr val="000000"/>
                  </a:solidFill>
                  <a:latin typeface="Alatsi Bold"/>
                </a:rPr>
                <a:t>Iconic and ecologically important species in the Pacific Northwest</a:t>
              </a:r>
            </a:p>
          </p:txBody>
        </p:sp>
        <p:sp>
          <p:nvSpPr>
            <p:cNvPr name="TextBox 50" id="50"/>
            <p:cNvSpPr txBox="true"/>
            <p:nvPr/>
          </p:nvSpPr>
          <p:spPr>
            <a:xfrm rot="0">
              <a:off x="0" y="1892937"/>
              <a:ext cx="5755185" cy="2636731"/>
            </a:xfrm>
            <a:prstGeom prst="rect">
              <a:avLst/>
            </a:prstGeom>
          </p:spPr>
          <p:txBody>
            <a:bodyPr anchor="t" rtlCol="false" tIns="0" lIns="0" bIns="0" rIns="0">
              <a:spAutoFit/>
            </a:bodyPr>
            <a:lstStyle/>
            <a:p>
              <a:pPr marL="496572" indent="-248286" lvl="1">
                <a:lnSpc>
                  <a:spcPts val="3220"/>
                </a:lnSpc>
                <a:buFont typeface="Arial"/>
                <a:buChar char="•"/>
              </a:pPr>
              <a:r>
                <a:rPr lang="en-US" sz="2300">
                  <a:solidFill>
                    <a:srgbClr val="000000"/>
                  </a:solidFill>
                  <a:latin typeface="Alatsi Bold"/>
                </a:rPr>
                <a:t>Vital to the cultural heritage of Pacific Northwest indigenous peoples, serving as food, in ceremonies, and spiritually significant</a:t>
              </a:r>
            </a:p>
          </p:txBody>
        </p:sp>
      </p:grpSp>
      <p:sp>
        <p:nvSpPr>
          <p:cNvPr name="TextBox 51" id="51"/>
          <p:cNvSpPr txBox="true"/>
          <p:nvPr/>
        </p:nvSpPr>
        <p:spPr>
          <a:xfrm rot="0">
            <a:off x="13905118" y="7241424"/>
            <a:ext cx="3526174" cy="17589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Alatsi Bold"/>
              </a:rPr>
              <a:t>Brown and beige evoke nature and sustainability.</a:t>
            </a:r>
          </a:p>
          <a:p>
            <a:pPr marL="431801" indent="-215900" lvl="1">
              <a:lnSpc>
                <a:spcPts val="2800"/>
              </a:lnSpc>
              <a:buFont typeface="Arial"/>
              <a:buChar char="•"/>
            </a:pPr>
            <a:r>
              <a:rPr lang="en-US" sz="2000">
                <a:solidFill>
                  <a:srgbClr val="000000"/>
                </a:solidFill>
                <a:latin typeface="Alatsi Bold"/>
              </a:rPr>
              <a:t>Sets team apart from others, like Boston Celtics</a:t>
            </a:r>
          </a:p>
          <a:p>
            <a:pPr>
              <a:lnSpc>
                <a:spcPts val="2800"/>
              </a:lnSpc>
              <a:spcBef>
                <a:spcPct val="0"/>
              </a:spcBef>
            </a:pPr>
          </a:p>
        </p:txBody>
      </p:sp>
      <p:sp>
        <p:nvSpPr>
          <p:cNvPr name="TextBox 52" id="52"/>
          <p:cNvSpPr txBox="true"/>
          <p:nvPr/>
        </p:nvSpPr>
        <p:spPr>
          <a:xfrm rot="0">
            <a:off x="1028700" y="3452326"/>
            <a:ext cx="1326953" cy="919659"/>
          </a:xfrm>
          <a:prstGeom prst="rect">
            <a:avLst/>
          </a:prstGeom>
        </p:spPr>
        <p:txBody>
          <a:bodyPr anchor="t" rtlCol="false" tIns="0" lIns="0" bIns="0" rIns="0">
            <a:spAutoFit/>
          </a:bodyPr>
          <a:lstStyle/>
          <a:p>
            <a:pPr algn="ctr">
              <a:lnSpc>
                <a:spcPts val="7501"/>
              </a:lnSpc>
              <a:spcBef>
                <a:spcPct val="0"/>
              </a:spcBef>
            </a:pPr>
            <a:r>
              <a:rPr lang="en-US" sz="5358">
                <a:solidFill>
                  <a:srgbClr val="000000"/>
                </a:solidFill>
                <a:latin typeface="Gistesy"/>
              </a:rPr>
              <a:t>Why</a:t>
            </a:r>
          </a:p>
        </p:txBody>
      </p:sp>
      <p:sp>
        <p:nvSpPr>
          <p:cNvPr name="TextBox 53" id="53"/>
          <p:cNvSpPr txBox="true"/>
          <p:nvPr/>
        </p:nvSpPr>
        <p:spPr>
          <a:xfrm rot="0">
            <a:off x="6160443" y="2105850"/>
            <a:ext cx="5967115" cy="1045212"/>
          </a:xfrm>
          <a:prstGeom prst="rect">
            <a:avLst/>
          </a:prstGeom>
        </p:spPr>
        <p:txBody>
          <a:bodyPr anchor="t" rtlCol="false" tIns="0" lIns="0" bIns="0" rIns="0">
            <a:spAutoFit/>
          </a:bodyPr>
          <a:lstStyle/>
          <a:p>
            <a:pPr algn="ctr">
              <a:lnSpc>
                <a:spcPts val="8539"/>
              </a:lnSpc>
              <a:spcBef>
                <a:spcPct val="0"/>
              </a:spcBef>
            </a:pPr>
            <a:r>
              <a:rPr lang="en-US" sz="6099" spc="548">
                <a:solidFill>
                  <a:srgbClr val="000000"/>
                </a:solidFill>
                <a:latin typeface="Moonlight"/>
              </a:rPr>
              <a:t>Skipper the Salmon</a:t>
            </a:r>
          </a:p>
        </p:txBody>
      </p:sp>
      <p:sp>
        <p:nvSpPr>
          <p:cNvPr name="TextBox 54" id="54"/>
          <p:cNvSpPr txBox="true"/>
          <p:nvPr/>
        </p:nvSpPr>
        <p:spPr>
          <a:xfrm rot="0">
            <a:off x="5702946" y="8991565"/>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 </a:t>
            </a:r>
            <a:r>
              <a:rPr lang="en-US" sz="2700">
                <a:solidFill>
                  <a:srgbClr val="000000"/>
                </a:solidFill>
                <a:latin typeface="Alatsi Bold"/>
              </a:rPr>
              <a:t>| 2024</a:t>
            </a:r>
          </a:p>
        </p:txBody>
      </p:sp>
      <p:sp>
        <p:nvSpPr>
          <p:cNvPr name="AutoShape 55" id="55"/>
          <p:cNvSpPr/>
          <p:nvPr/>
        </p:nvSpPr>
        <p:spPr>
          <a:xfrm>
            <a:off x="-260599" y="9252550"/>
            <a:ext cx="7105264" cy="19050"/>
          </a:xfrm>
          <a:prstGeom prst="line">
            <a:avLst/>
          </a:prstGeom>
          <a:ln cap="flat" w="114300">
            <a:solidFill>
              <a:srgbClr val="FDE5C8"/>
            </a:solidFill>
            <a:prstDash val="solid"/>
            <a:headEnd type="none" len="sm" w="sm"/>
            <a:tailEnd type="none" len="sm" w="sm"/>
          </a:ln>
        </p:spPr>
      </p:sp>
      <p:sp>
        <p:nvSpPr>
          <p:cNvPr name="AutoShape 56" id="56"/>
          <p:cNvSpPr/>
          <p:nvPr/>
        </p:nvSpPr>
        <p:spPr>
          <a:xfrm>
            <a:off x="11430169" y="9252550"/>
            <a:ext cx="7105264" cy="19050"/>
          </a:xfrm>
          <a:prstGeom prst="line">
            <a:avLst/>
          </a:prstGeom>
          <a:ln cap="flat" w="114300">
            <a:solidFill>
              <a:srgbClr val="FDE5C8"/>
            </a:solidFill>
            <a:prstDash val="solid"/>
            <a:headEnd type="none" len="sm" w="sm"/>
            <a:tailEnd type="none" len="sm" w="sm"/>
          </a:ln>
        </p:spPr>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82145" y="1009653"/>
            <a:ext cx="16230600" cy="1193794"/>
          </a:xfrm>
          <a:prstGeom prst="rect">
            <a:avLst/>
          </a:prstGeom>
        </p:spPr>
        <p:txBody>
          <a:bodyPr anchor="t" rtlCol="false" tIns="0" lIns="0" bIns="0" rIns="0">
            <a:spAutoFit/>
          </a:bodyPr>
          <a:lstStyle/>
          <a:p>
            <a:pPr algn="ctr">
              <a:lnSpc>
                <a:spcPts val="9800"/>
              </a:lnSpc>
            </a:pPr>
            <a:r>
              <a:rPr lang="en-US" sz="7000">
                <a:solidFill>
                  <a:srgbClr val="000000"/>
                </a:solidFill>
                <a:latin typeface="Alatsi Bold"/>
              </a:rPr>
              <a:t>TARGET SEGMENT FOR NBA - SEATTLE</a:t>
            </a:r>
          </a:p>
        </p:txBody>
      </p:sp>
      <p:sp>
        <p:nvSpPr>
          <p:cNvPr name="TextBox 3" id="3"/>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a:t>
            </a:r>
            <a:r>
              <a:rPr lang="en-US" sz="2700">
                <a:solidFill>
                  <a:srgbClr val="000000"/>
                </a:solidFill>
                <a:latin typeface="Alatsi Bold"/>
              </a:rPr>
              <a:t> | 2024</a:t>
            </a:r>
          </a:p>
        </p:txBody>
      </p:sp>
      <p:sp>
        <p:nvSpPr>
          <p:cNvPr name="AutoShape 4" id="4"/>
          <p:cNvSpPr/>
          <p:nvPr/>
        </p:nvSpPr>
        <p:spPr>
          <a:xfrm flipH="true" flipV="true">
            <a:off x="1085850" y="7289441"/>
            <a:ext cx="5403" cy="2997456"/>
          </a:xfrm>
          <a:prstGeom prst="line">
            <a:avLst/>
          </a:prstGeom>
          <a:ln cap="flat" w="114300">
            <a:solidFill>
              <a:srgbClr val="71BF6D"/>
            </a:solidFill>
            <a:prstDash val="solid"/>
            <a:headEnd type="none" len="sm" w="sm"/>
            <a:tailEnd type="none" len="sm" w="sm"/>
          </a:ln>
        </p:spPr>
      </p:sp>
      <p:sp>
        <p:nvSpPr>
          <p:cNvPr name="AutoShape 5" id="5"/>
          <p:cNvSpPr/>
          <p:nvPr/>
        </p:nvSpPr>
        <p:spPr>
          <a:xfrm flipH="true" flipV="true">
            <a:off x="1090490" y="-104525"/>
            <a:ext cx="5403" cy="2997456"/>
          </a:xfrm>
          <a:prstGeom prst="line">
            <a:avLst/>
          </a:prstGeom>
          <a:ln cap="flat" w="114300">
            <a:solidFill>
              <a:srgbClr val="71BF6D"/>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17</a:t>
              </a:r>
            </a:p>
          </p:txBody>
        </p:sp>
      </p:grpSp>
      <p:sp>
        <p:nvSpPr>
          <p:cNvPr name="Freeform 11" id="11"/>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5452849" y="3086290"/>
            <a:ext cx="3074731" cy="813583"/>
            <a:chOff x="0" y="0"/>
            <a:chExt cx="4099642" cy="1084777"/>
          </a:xfrm>
        </p:grpSpPr>
        <p:sp>
          <p:nvSpPr>
            <p:cNvPr name="Freeform 14" id="14"/>
            <p:cNvSpPr/>
            <p:nvPr/>
          </p:nvSpPr>
          <p:spPr>
            <a:xfrm flipH="false" flipV="false" rot="0">
              <a:off x="0" y="128065"/>
              <a:ext cx="869764" cy="828648"/>
            </a:xfrm>
            <a:custGeom>
              <a:avLst/>
              <a:gdLst/>
              <a:ahLst/>
              <a:cxnLst/>
              <a:rect r="r" b="b" t="t" l="l"/>
              <a:pathLst>
                <a:path h="828648" w="869764">
                  <a:moveTo>
                    <a:pt x="0" y="0"/>
                  </a:moveTo>
                  <a:lnTo>
                    <a:pt x="869764" y="0"/>
                  </a:lnTo>
                  <a:lnTo>
                    <a:pt x="869764" y="828648"/>
                  </a:lnTo>
                  <a:lnTo>
                    <a:pt x="0" y="8286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239088" y="-47625"/>
              <a:ext cx="2860554" cy="1132402"/>
            </a:xfrm>
            <a:prstGeom prst="rect">
              <a:avLst/>
            </a:prstGeom>
          </p:spPr>
          <p:txBody>
            <a:bodyPr anchor="t" rtlCol="false" tIns="0" lIns="0" bIns="0" rIns="0">
              <a:spAutoFit/>
            </a:bodyPr>
            <a:lstStyle/>
            <a:p>
              <a:pPr>
                <a:lnSpc>
                  <a:spcPts val="3449"/>
                </a:lnSpc>
              </a:pPr>
              <a:r>
                <a:rPr lang="en-US" sz="2463">
                  <a:solidFill>
                    <a:srgbClr val="8F4A20"/>
                  </a:solidFill>
                  <a:latin typeface="Alatsi Bold"/>
                </a:rPr>
                <a:t>Demographics</a:t>
              </a:r>
            </a:p>
            <a:p>
              <a:pPr>
                <a:lnSpc>
                  <a:spcPts val="3449"/>
                </a:lnSpc>
              </a:pPr>
              <a:r>
                <a:rPr lang="en-US" sz="2463">
                  <a:solidFill>
                    <a:srgbClr val="8F4A20"/>
                  </a:solidFill>
                  <a:latin typeface="Alatsi Bold"/>
                </a:rPr>
                <a:t>and Economics</a:t>
              </a:r>
            </a:p>
          </p:txBody>
        </p:sp>
      </p:grpSp>
      <p:grpSp>
        <p:nvGrpSpPr>
          <p:cNvPr name="Group 16" id="16"/>
          <p:cNvGrpSpPr/>
          <p:nvPr/>
        </p:nvGrpSpPr>
        <p:grpSpPr>
          <a:xfrm rot="0">
            <a:off x="5733027" y="4959654"/>
            <a:ext cx="2514375" cy="659311"/>
            <a:chOff x="0" y="0"/>
            <a:chExt cx="3352500" cy="879082"/>
          </a:xfrm>
        </p:grpSpPr>
        <p:sp>
          <p:nvSpPr>
            <p:cNvPr name="Freeform 17" id="17"/>
            <p:cNvSpPr/>
            <p:nvPr/>
          </p:nvSpPr>
          <p:spPr>
            <a:xfrm flipH="false" flipV="false" rot="0">
              <a:off x="0" y="0"/>
              <a:ext cx="691725" cy="879082"/>
            </a:xfrm>
            <a:custGeom>
              <a:avLst/>
              <a:gdLst/>
              <a:ahLst/>
              <a:cxnLst/>
              <a:rect r="r" b="b" t="t" l="l"/>
              <a:pathLst>
                <a:path h="879082" w="691725">
                  <a:moveTo>
                    <a:pt x="0" y="0"/>
                  </a:moveTo>
                  <a:lnTo>
                    <a:pt x="691725" y="0"/>
                  </a:lnTo>
                  <a:lnTo>
                    <a:pt x="691725" y="879082"/>
                  </a:lnTo>
                  <a:lnTo>
                    <a:pt x="0" y="8790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1150069" y="141583"/>
              <a:ext cx="2202431" cy="548292"/>
            </a:xfrm>
            <a:prstGeom prst="rect">
              <a:avLst/>
            </a:prstGeom>
          </p:spPr>
          <p:txBody>
            <a:bodyPr anchor="t" rtlCol="false" tIns="0" lIns="0" bIns="0" rIns="0">
              <a:spAutoFit/>
            </a:bodyPr>
            <a:lstStyle/>
            <a:p>
              <a:pPr>
                <a:lnSpc>
                  <a:spcPts val="3449"/>
                </a:lnSpc>
              </a:pPr>
              <a:r>
                <a:rPr lang="en-US" sz="2463">
                  <a:solidFill>
                    <a:srgbClr val="8F4A20"/>
                  </a:solidFill>
                  <a:latin typeface="Alatsi Bold"/>
                </a:rPr>
                <a:t>Motivations</a:t>
              </a:r>
            </a:p>
          </p:txBody>
        </p:sp>
      </p:grpSp>
      <p:grpSp>
        <p:nvGrpSpPr>
          <p:cNvPr name="Group 19" id="19"/>
          <p:cNvGrpSpPr/>
          <p:nvPr/>
        </p:nvGrpSpPr>
        <p:grpSpPr>
          <a:xfrm rot="0">
            <a:off x="5417454" y="6678746"/>
            <a:ext cx="3145521" cy="813583"/>
            <a:chOff x="0" y="0"/>
            <a:chExt cx="4194028" cy="1084777"/>
          </a:xfrm>
        </p:grpSpPr>
        <p:sp>
          <p:nvSpPr>
            <p:cNvPr name="Freeform 20" id="20"/>
            <p:cNvSpPr/>
            <p:nvPr/>
          </p:nvSpPr>
          <p:spPr>
            <a:xfrm flipH="false" flipV="false" rot="0">
              <a:off x="0" y="47401"/>
              <a:ext cx="964151" cy="989976"/>
            </a:xfrm>
            <a:custGeom>
              <a:avLst/>
              <a:gdLst/>
              <a:ahLst/>
              <a:cxnLst/>
              <a:rect r="r" b="b" t="t" l="l"/>
              <a:pathLst>
                <a:path h="989976" w="964151">
                  <a:moveTo>
                    <a:pt x="0" y="0"/>
                  </a:moveTo>
                  <a:lnTo>
                    <a:pt x="964151" y="0"/>
                  </a:lnTo>
                  <a:lnTo>
                    <a:pt x="964151" y="989976"/>
                  </a:lnTo>
                  <a:lnTo>
                    <a:pt x="0" y="9899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1333475" y="-47625"/>
              <a:ext cx="2860554" cy="1132402"/>
            </a:xfrm>
            <a:prstGeom prst="rect">
              <a:avLst/>
            </a:prstGeom>
          </p:spPr>
          <p:txBody>
            <a:bodyPr anchor="t" rtlCol="false" tIns="0" lIns="0" bIns="0" rIns="0">
              <a:spAutoFit/>
            </a:bodyPr>
            <a:lstStyle/>
            <a:p>
              <a:pPr>
                <a:lnSpc>
                  <a:spcPts val="3449"/>
                </a:lnSpc>
              </a:pPr>
              <a:r>
                <a:rPr lang="en-US" sz="2463">
                  <a:solidFill>
                    <a:srgbClr val="8F4A20"/>
                  </a:solidFill>
                  <a:latin typeface="Alatsi Bold"/>
                </a:rPr>
                <a:t>They gain           </a:t>
              </a:r>
            </a:p>
            <a:p>
              <a:pPr>
                <a:lnSpc>
                  <a:spcPts val="3449"/>
                </a:lnSpc>
              </a:pPr>
              <a:r>
                <a:rPr lang="en-US" sz="2463">
                  <a:solidFill>
                    <a:srgbClr val="8F4A20"/>
                  </a:solidFill>
                  <a:latin typeface="Alatsi Bold"/>
                </a:rPr>
                <a:t>information by</a:t>
              </a:r>
            </a:p>
          </p:txBody>
        </p:sp>
      </p:grpSp>
      <p:grpSp>
        <p:nvGrpSpPr>
          <p:cNvPr name="Group 22" id="22"/>
          <p:cNvGrpSpPr/>
          <p:nvPr/>
        </p:nvGrpSpPr>
        <p:grpSpPr>
          <a:xfrm rot="0">
            <a:off x="5754500" y="8552109"/>
            <a:ext cx="2471428" cy="526593"/>
            <a:chOff x="0" y="0"/>
            <a:chExt cx="3295238" cy="702124"/>
          </a:xfrm>
        </p:grpSpPr>
        <p:sp>
          <p:nvSpPr>
            <p:cNvPr name="Freeform 23" id="23"/>
            <p:cNvSpPr/>
            <p:nvPr/>
          </p:nvSpPr>
          <p:spPr>
            <a:xfrm flipH="false" flipV="false" rot="0">
              <a:off x="0" y="0"/>
              <a:ext cx="631651" cy="702124"/>
            </a:xfrm>
            <a:custGeom>
              <a:avLst/>
              <a:gdLst/>
              <a:ahLst/>
              <a:cxnLst/>
              <a:rect r="r" b="b" t="t" l="l"/>
              <a:pathLst>
                <a:path h="702124" w="631651">
                  <a:moveTo>
                    <a:pt x="0" y="0"/>
                  </a:moveTo>
                  <a:lnTo>
                    <a:pt x="631651" y="0"/>
                  </a:lnTo>
                  <a:lnTo>
                    <a:pt x="631651" y="702124"/>
                  </a:lnTo>
                  <a:lnTo>
                    <a:pt x="0" y="7021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000976" y="53104"/>
              <a:ext cx="2294262" cy="548292"/>
            </a:xfrm>
            <a:prstGeom prst="rect">
              <a:avLst/>
            </a:prstGeom>
          </p:spPr>
          <p:txBody>
            <a:bodyPr anchor="t" rtlCol="false" tIns="0" lIns="0" bIns="0" rIns="0">
              <a:spAutoFit/>
            </a:bodyPr>
            <a:lstStyle/>
            <a:p>
              <a:pPr>
                <a:lnSpc>
                  <a:spcPts val="3449"/>
                </a:lnSpc>
              </a:pPr>
              <a:r>
                <a:rPr lang="en-US" sz="2463">
                  <a:solidFill>
                    <a:srgbClr val="8F4A20"/>
                  </a:solidFill>
                  <a:latin typeface="Alatsi Bold"/>
                </a:rPr>
                <a:t>Social media</a:t>
              </a:r>
            </a:p>
          </p:txBody>
        </p:sp>
      </p:grpSp>
      <p:sp>
        <p:nvSpPr>
          <p:cNvPr name="AutoShape 25" id="25"/>
          <p:cNvSpPr/>
          <p:nvPr/>
        </p:nvSpPr>
        <p:spPr>
          <a:xfrm>
            <a:off x="9129712" y="2637419"/>
            <a:ext cx="0" cy="6492240"/>
          </a:xfrm>
          <a:prstGeom prst="line">
            <a:avLst/>
          </a:prstGeom>
          <a:ln cap="flat" w="28575">
            <a:solidFill>
              <a:srgbClr val="000000"/>
            </a:solidFill>
            <a:prstDash val="solid"/>
            <a:headEnd type="none" len="sm" w="sm"/>
            <a:tailEnd type="none" len="sm" w="sm"/>
          </a:ln>
        </p:spPr>
      </p:sp>
      <p:sp>
        <p:nvSpPr>
          <p:cNvPr name="AutoShape 26" id="26"/>
          <p:cNvSpPr/>
          <p:nvPr/>
        </p:nvSpPr>
        <p:spPr>
          <a:xfrm flipH="true">
            <a:off x="9696393" y="4613037"/>
            <a:ext cx="5690760" cy="0"/>
          </a:xfrm>
          <a:prstGeom prst="line">
            <a:avLst/>
          </a:prstGeom>
          <a:ln cap="flat" w="28575">
            <a:solidFill>
              <a:srgbClr val="000000"/>
            </a:solidFill>
            <a:prstDash val="solid"/>
            <a:headEnd type="none" len="sm" w="sm"/>
            <a:tailEnd type="none" len="sm" w="sm"/>
          </a:ln>
        </p:spPr>
      </p:sp>
      <p:sp>
        <p:nvSpPr>
          <p:cNvPr name="AutoShape 27" id="27"/>
          <p:cNvSpPr/>
          <p:nvPr/>
        </p:nvSpPr>
        <p:spPr>
          <a:xfrm flipH="true">
            <a:off x="9659445" y="6500522"/>
            <a:ext cx="5690760" cy="0"/>
          </a:xfrm>
          <a:prstGeom prst="line">
            <a:avLst/>
          </a:prstGeom>
          <a:ln cap="flat" w="28575">
            <a:solidFill>
              <a:srgbClr val="000000"/>
            </a:solidFill>
            <a:prstDash val="solid"/>
            <a:headEnd type="none" len="sm" w="sm"/>
            <a:tailEnd type="none" len="sm" w="sm"/>
          </a:ln>
        </p:spPr>
      </p:sp>
      <p:sp>
        <p:nvSpPr>
          <p:cNvPr name="AutoShape 28" id="28"/>
          <p:cNvSpPr/>
          <p:nvPr/>
        </p:nvSpPr>
        <p:spPr>
          <a:xfrm flipH="true">
            <a:off x="9697545" y="8388008"/>
            <a:ext cx="5690760" cy="0"/>
          </a:xfrm>
          <a:prstGeom prst="line">
            <a:avLst/>
          </a:prstGeom>
          <a:ln cap="flat" w="28575">
            <a:solidFill>
              <a:srgbClr val="000000"/>
            </a:solidFill>
            <a:prstDash val="solid"/>
            <a:headEnd type="none" len="sm" w="sm"/>
            <a:tailEnd type="none" len="sm" w="sm"/>
          </a:ln>
        </p:spPr>
      </p:sp>
      <p:grpSp>
        <p:nvGrpSpPr>
          <p:cNvPr name="Group 29" id="29"/>
          <p:cNvGrpSpPr/>
          <p:nvPr/>
        </p:nvGrpSpPr>
        <p:grpSpPr>
          <a:xfrm rot="0">
            <a:off x="10854366" y="8652300"/>
            <a:ext cx="3649511" cy="606000"/>
            <a:chOff x="0" y="0"/>
            <a:chExt cx="4866014" cy="808000"/>
          </a:xfrm>
        </p:grpSpPr>
        <p:sp>
          <p:nvSpPr>
            <p:cNvPr name="Freeform 30" id="30"/>
            <p:cNvSpPr/>
            <p:nvPr/>
          </p:nvSpPr>
          <p:spPr>
            <a:xfrm flipH="false" flipV="false" rot="0">
              <a:off x="0" y="98243"/>
              <a:ext cx="709757" cy="709757"/>
            </a:xfrm>
            <a:custGeom>
              <a:avLst/>
              <a:gdLst/>
              <a:ahLst/>
              <a:cxnLst/>
              <a:rect r="r" b="b" t="t" l="l"/>
              <a:pathLst>
                <a:path h="709757" w="709757">
                  <a:moveTo>
                    <a:pt x="0" y="0"/>
                  </a:moveTo>
                  <a:lnTo>
                    <a:pt x="709757" y="0"/>
                  </a:lnTo>
                  <a:lnTo>
                    <a:pt x="709757" y="709757"/>
                  </a:lnTo>
                  <a:lnTo>
                    <a:pt x="0" y="7097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0">
              <a:off x="1200104" y="0"/>
              <a:ext cx="793341" cy="793341"/>
            </a:xfrm>
            <a:custGeom>
              <a:avLst/>
              <a:gdLst/>
              <a:ahLst/>
              <a:cxnLst/>
              <a:rect r="r" b="b" t="t" l="l"/>
              <a:pathLst>
                <a:path h="793341" w="793341">
                  <a:moveTo>
                    <a:pt x="0" y="0"/>
                  </a:moveTo>
                  <a:lnTo>
                    <a:pt x="793340" y="0"/>
                  </a:lnTo>
                  <a:lnTo>
                    <a:pt x="793340" y="793341"/>
                  </a:lnTo>
                  <a:lnTo>
                    <a:pt x="0" y="7933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2" id="32"/>
            <p:cNvSpPr/>
            <p:nvPr/>
          </p:nvSpPr>
          <p:spPr>
            <a:xfrm flipH="false" flipV="false" rot="0">
              <a:off x="2666544" y="71826"/>
              <a:ext cx="721614" cy="721515"/>
            </a:xfrm>
            <a:custGeom>
              <a:avLst/>
              <a:gdLst/>
              <a:ahLst/>
              <a:cxnLst/>
              <a:rect r="r" b="b" t="t" l="l"/>
              <a:pathLst>
                <a:path h="721515" w="721614">
                  <a:moveTo>
                    <a:pt x="0" y="0"/>
                  </a:moveTo>
                  <a:lnTo>
                    <a:pt x="721615" y="0"/>
                  </a:lnTo>
                  <a:lnTo>
                    <a:pt x="721615" y="721515"/>
                  </a:lnTo>
                  <a:lnTo>
                    <a:pt x="0" y="721515"/>
                  </a:lnTo>
                  <a:lnTo>
                    <a:pt x="0" y="0"/>
                  </a:lnTo>
                  <a:close/>
                </a:path>
              </a:pathLst>
            </a:custGeom>
            <a:blipFill>
              <a:blip r:embed="rId16"/>
              <a:stretch>
                <a:fillRect l="0" t="0" r="-99972" b="0"/>
              </a:stretch>
            </a:blipFill>
          </p:spPr>
        </p:sp>
        <p:sp>
          <p:nvSpPr>
            <p:cNvPr name="Freeform 33" id="33"/>
            <p:cNvSpPr/>
            <p:nvPr/>
          </p:nvSpPr>
          <p:spPr>
            <a:xfrm flipH="false" flipV="false" rot="0">
              <a:off x="4061259" y="0"/>
              <a:ext cx="804756" cy="793341"/>
            </a:xfrm>
            <a:custGeom>
              <a:avLst/>
              <a:gdLst/>
              <a:ahLst/>
              <a:cxnLst/>
              <a:rect r="r" b="b" t="t" l="l"/>
              <a:pathLst>
                <a:path h="793341" w="804756">
                  <a:moveTo>
                    <a:pt x="0" y="0"/>
                  </a:moveTo>
                  <a:lnTo>
                    <a:pt x="804755" y="0"/>
                  </a:lnTo>
                  <a:lnTo>
                    <a:pt x="804755" y="793341"/>
                  </a:lnTo>
                  <a:lnTo>
                    <a:pt x="0" y="793341"/>
                  </a:lnTo>
                  <a:lnTo>
                    <a:pt x="0" y="0"/>
                  </a:lnTo>
                  <a:close/>
                </a:path>
              </a:pathLst>
            </a:custGeom>
            <a:blipFill>
              <a:blip r:embed="rId17"/>
              <a:stretch>
                <a:fillRect l="-68067" t="-11221" r="-66885" b="-69031"/>
              </a:stretch>
            </a:blipFill>
          </p:spPr>
        </p:sp>
      </p:grpSp>
      <p:pic>
        <p:nvPicPr>
          <p:cNvPr name="Picture 34" id="34"/>
          <p:cNvPicPr>
            <a:picLocks noChangeAspect="true"/>
          </p:cNvPicPr>
          <p:nvPr/>
        </p:nvPicPr>
        <p:blipFill>
          <a:blip r:embed="rId18"/>
          <a:srcRect l="0" t="0" r="0" b="0"/>
          <a:stretch>
            <a:fillRect/>
          </a:stretch>
        </p:blipFill>
        <p:spPr>
          <a:xfrm flipH="false" flipV="false" rot="0">
            <a:off x="1807142" y="4273654"/>
            <a:ext cx="3414881" cy="3925150"/>
          </a:xfrm>
          <a:prstGeom prst="rect">
            <a:avLst/>
          </a:prstGeom>
        </p:spPr>
      </p:pic>
      <p:sp>
        <p:nvSpPr>
          <p:cNvPr name="TextBox 35" id="35"/>
          <p:cNvSpPr txBox="true"/>
          <p:nvPr/>
        </p:nvSpPr>
        <p:spPr>
          <a:xfrm rot="0">
            <a:off x="9659445" y="2589794"/>
            <a:ext cx="6782707" cy="1758950"/>
          </a:xfrm>
          <a:prstGeom prst="rect">
            <a:avLst/>
          </a:prstGeom>
        </p:spPr>
        <p:txBody>
          <a:bodyPr anchor="t" rtlCol="false" tIns="0" lIns="0" bIns="0" rIns="0">
            <a:spAutoFit/>
          </a:bodyPr>
          <a:lstStyle/>
          <a:p>
            <a:pPr>
              <a:lnSpc>
                <a:spcPts val="2800"/>
              </a:lnSpc>
            </a:pPr>
            <a:r>
              <a:rPr lang="en-US" sz="2000" u="sng">
                <a:solidFill>
                  <a:srgbClr val="000000"/>
                </a:solidFill>
                <a:latin typeface="Alatsi"/>
              </a:rPr>
              <a:t>Name</a:t>
            </a:r>
            <a:r>
              <a:rPr lang="en-US" sz="2000">
                <a:solidFill>
                  <a:srgbClr val="000000"/>
                </a:solidFill>
                <a:latin typeface="Alatsi Bold"/>
              </a:rPr>
              <a:t>: Jordan Matthews</a:t>
            </a:r>
          </a:p>
          <a:p>
            <a:pPr>
              <a:lnSpc>
                <a:spcPts val="2800"/>
              </a:lnSpc>
            </a:pPr>
            <a:r>
              <a:rPr lang="en-US" sz="2000" u="sng">
                <a:solidFill>
                  <a:srgbClr val="000000"/>
                </a:solidFill>
                <a:latin typeface="Alatsi Bold"/>
              </a:rPr>
              <a:t>Age</a:t>
            </a:r>
            <a:r>
              <a:rPr lang="en-US" sz="2000">
                <a:solidFill>
                  <a:srgbClr val="000000"/>
                </a:solidFill>
                <a:latin typeface="Alatsi Bold"/>
              </a:rPr>
              <a:t>:   From 20s to 30s, Adults Gen-Z</a:t>
            </a:r>
          </a:p>
          <a:p>
            <a:pPr>
              <a:lnSpc>
                <a:spcPts val="2800"/>
              </a:lnSpc>
            </a:pPr>
            <a:r>
              <a:rPr lang="en-US" sz="2000" u="sng">
                <a:solidFill>
                  <a:srgbClr val="000000"/>
                </a:solidFill>
                <a:latin typeface="Alatsi Bold"/>
              </a:rPr>
              <a:t>Level of education</a:t>
            </a:r>
            <a:r>
              <a:rPr lang="en-US" sz="2000">
                <a:solidFill>
                  <a:srgbClr val="000000"/>
                </a:solidFill>
                <a:latin typeface="Alatsi Bold"/>
              </a:rPr>
              <a:t>: Bachelor’s Degree or higher. </a:t>
            </a:r>
          </a:p>
          <a:p>
            <a:pPr>
              <a:lnSpc>
                <a:spcPts val="2800"/>
              </a:lnSpc>
            </a:pPr>
            <a:r>
              <a:rPr lang="en-US" sz="2000" u="sng">
                <a:solidFill>
                  <a:srgbClr val="000000"/>
                </a:solidFill>
                <a:latin typeface="Alatsi Bold"/>
              </a:rPr>
              <a:t>Family life</a:t>
            </a:r>
            <a:r>
              <a:rPr lang="en-US" sz="2000">
                <a:solidFill>
                  <a:srgbClr val="000000"/>
                </a:solidFill>
                <a:latin typeface="Alatsi Bold"/>
              </a:rPr>
              <a:t>: Compound or single families.</a:t>
            </a:r>
          </a:p>
          <a:p>
            <a:pPr>
              <a:lnSpc>
                <a:spcPts val="2800"/>
              </a:lnSpc>
            </a:pPr>
            <a:r>
              <a:rPr lang="en-US" sz="2000" u="sng">
                <a:solidFill>
                  <a:srgbClr val="000000"/>
                </a:solidFill>
                <a:latin typeface="Alatsi Bold"/>
              </a:rPr>
              <a:t>Household income</a:t>
            </a:r>
            <a:r>
              <a:rPr lang="en-US" sz="2000">
                <a:solidFill>
                  <a:srgbClr val="000000"/>
                </a:solidFill>
                <a:latin typeface="Alatsi Bold"/>
              </a:rPr>
              <a:t>: over $75,000 </a:t>
            </a:r>
          </a:p>
        </p:txBody>
      </p:sp>
      <p:sp>
        <p:nvSpPr>
          <p:cNvPr name="TextBox 36" id="36"/>
          <p:cNvSpPr txBox="true"/>
          <p:nvPr/>
        </p:nvSpPr>
        <p:spPr>
          <a:xfrm rot="0">
            <a:off x="9664208" y="4829704"/>
            <a:ext cx="5690760" cy="1406525"/>
          </a:xfrm>
          <a:prstGeom prst="rect">
            <a:avLst/>
          </a:prstGeom>
        </p:spPr>
        <p:txBody>
          <a:bodyPr anchor="t" rtlCol="false" tIns="0" lIns="0" bIns="0" rIns="0">
            <a:spAutoFit/>
          </a:bodyPr>
          <a:lstStyle/>
          <a:p>
            <a:pPr marL="431801" indent="-215900" lvl="1">
              <a:lnSpc>
                <a:spcPts val="2800"/>
              </a:lnSpc>
              <a:spcBef>
                <a:spcPct val="0"/>
              </a:spcBef>
              <a:buAutoNum type="arabicPeriod" startAt="1"/>
            </a:pPr>
            <a:r>
              <a:rPr lang="en-US" sz="2000">
                <a:solidFill>
                  <a:srgbClr val="000000"/>
                </a:solidFill>
                <a:latin typeface="Alatsi Bold"/>
              </a:rPr>
              <a:t>Engaging on Instagram-w</a:t>
            </a:r>
            <a:r>
              <a:rPr lang="en-US" sz="2000">
                <a:solidFill>
                  <a:srgbClr val="000000"/>
                </a:solidFill>
                <a:latin typeface="Alatsi Bold"/>
              </a:rPr>
              <a:t>orthy experiences while attending stadium events.</a:t>
            </a:r>
          </a:p>
          <a:p>
            <a:pPr marL="431801" indent="-215900" lvl="1">
              <a:lnSpc>
                <a:spcPts val="2800"/>
              </a:lnSpc>
              <a:spcBef>
                <a:spcPct val="0"/>
              </a:spcBef>
              <a:buAutoNum type="arabicPeriod" startAt="1"/>
            </a:pPr>
            <a:r>
              <a:rPr lang="en-US" sz="2000">
                <a:solidFill>
                  <a:srgbClr val="000000"/>
                </a:solidFill>
                <a:latin typeface="Alatsi Bold"/>
              </a:rPr>
              <a:t>Cultivating close relationships with athletes.</a:t>
            </a:r>
          </a:p>
          <a:p>
            <a:pPr marL="431801" indent="-215900" lvl="1">
              <a:lnSpc>
                <a:spcPts val="2800"/>
              </a:lnSpc>
              <a:spcBef>
                <a:spcPct val="0"/>
              </a:spcBef>
              <a:buAutoNum type="arabicPeriod" startAt="1"/>
            </a:pPr>
            <a:r>
              <a:rPr lang="en-US" sz="2000">
                <a:solidFill>
                  <a:srgbClr val="000000"/>
                </a:solidFill>
                <a:latin typeface="Alatsi Bold"/>
              </a:rPr>
              <a:t>Enjoying quality family time together</a:t>
            </a:r>
          </a:p>
        </p:txBody>
      </p:sp>
      <p:sp>
        <p:nvSpPr>
          <p:cNvPr name="TextBox 37" id="37"/>
          <p:cNvSpPr txBox="true"/>
          <p:nvPr/>
        </p:nvSpPr>
        <p:spPr>
          <a:xfrm rot="0">
            <a:off x="9579775" y="6717190"/>
            <a:ext cx="5690760" cy="1406525"/>
          </a:xfrm>
          <a:prstGeom prst="rect">
            <a:avLst/>
          </a:prstGeom>
        </p:spPr>
        <p:txBody>
          <a:bodyPr anchor="t" rtlCol="false" tIns="0" lIns="0" bIns="0" rIns="0">
            <a:spAutoFit/>
          </a:bodyPr>
          <a:lstStyle/>
          <a:p>
            <a:pPr marL="431801" indent="-215900" lvl="1">
              <a:lnSpc>
                <a:spcPts val="2800"/>
              </a:lnSpc>
              <a:buAutoNum type="arabicPeriod" startAt="1"/>
            </a:pPr>
            <a:r>
              <a:rPr lang="en-US" sz="2000">
                <a:solidFill>
                  <a:srgbClr val="000000"/>
                </a:solidFill>
                <a:latin typeface="Alatsi Bold"/>
              </a:rPr>
              <a:t>You tube for accessing NBA older footage. </a:t>
            </a:r>
          </a:p>
          <a:p>
            <a:pPr marL="431801" indent="-215900" lvl="1">
              <a:lnSpc>
                <a:spcPts val="2800"/>
              </a:lnSpc>
              <a:spcBef>
                <a:spcPct val="0"/>
              </a:spcBef>
              <a:buAutoNum type="arabicPeriod" startAt="1"/>
            </a:pPr>
            <a:r>
              <a:rPr lang="en-US" sz="2000">
                <a:solidFill>
                  <a:srgbClr val="000000"/>
                </a:solidFill>
                <a:latin typeface="Alatsi Bold"/>
              </a:rPr>
              <a:t>Blogs and websites to follow up recent updates and highlights of the games due to the long lasting season.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53980" y="674688"/>
            <a:ext cx="13180039"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BUILDING BRAND EQUITY</a:t>
            </a:r>
          </a:p>
        </p:txBody>
      </p:sp>
      <p:sp>
        <p:nvSpPr>
          <p:cNvPr name="TextBox 3" id="3"/>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a:t>
            </a:r>
            <a:r>
              <a:rPr lang="en-US" sz="2700">
                <a:solidFill>
                  <a:srgbClr val="000000"/>
                </a:solidFill>
                <a:latin typeface="Alatsi Bold"/>
              </a:rPr>
              <a:t> | 2024</a:t>
            </a:r>
          </a:p>
        </p:txBody>
      </p:sp>
      <p:sp>
        <p:nvSpPr>
          <p:cNvPr name="AutoShape 4" id="4"/>
          <p:cNvSpPr/>
          <p:nvPr/>
        </p:nvSpPr>
        <p:spPr>
          <a:xfrm flipH="true" flipV="true">
            <a:off x="1085850" y="7289441"/>
            <a:ext cx="5403" cy="2997456"/>
          </a:xfrm>
          <a:prstGeom prst="line">
            <a:avLst/>
          </a:prstGeom>
          <a:ln cap="flat" w="114300">
            <a:solidFill>
              <a:srgbClr val="71BF6D"/>
            </a:solidFill>
            <a:prstDash val="solid"/>
            <a:headEnd type="none" len="sm" w="sm"/>
            <a:tailEnd type="none" len="sm" w="sm"/>
          </a:ln>
        </p:spPr>
      </p:sp>
      <p:sp>
        <p:nvSpPr>
          <p:cNvPr name="AutoShape 5" id="5"/>
          <p:cNvSpPr/>
          <p:nvPr/>
        </p:nvSpPr>
        <p:spPr>
          <a:xfrm flipH="true" flipV="true">
            <a:off x="1090490" y="-104525"/>
            <a:ext cx="5403" cy="2997456"/>
          </a:xfrm>
          <a:prstGeom prst="line">
            <a:avLst/>
          </a:prstGeom>
          <a:ln cap="flat" w="114300">
            <a:solidFill>
              <a:srgbClr val="71BF6D"/>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18</a:t>
              </a:r>
            </a:p>
          </p:txBody>
        </p:sp>
      </p:grpSp>
      <p:sp>
        <p:nvSpPr>
          <p:cNvPr name="Freeform 11" id="11"/>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063981" y="3728720"/>
            <a:ext cx="6195319" cy="3868779"/>
          </a:xfrm>
          <a:custGeom>
            <a:avLst/>
            <a:gdLst/>
            <a:ahLst/>
            <a:cxnLst/>
            <a:rect r="r" b="b" t="t" l="l"/>
            <a:pathLst>
              <a:path h="3868779" w="6195319">
                <a:moveTo>
                  <a:pt x="0" y="0"/>
                </a:moveTo>
                <a:lnTo>
                  <a:pt x="6195319" y="0"/>
                </a:lnTo>
                <a:lnTo>
                  <a:pt x="6195319" y="3868779"/>
                </a:lnTo>
                <a:lnTo>
                  <a:pt x="0" y="3868779"/>
                </a:lnTo>
                <a:lnTo>
                  <a:pt x="0" y="0"/>
                </a:lnTo>
                <a:close/>
              </a:path>
            </a:pathLst>
          </a:custGeom>
          <a:blipFill>
            <a:blip r:embed="rId4"/>
            <a:stretch>
              <a:fillRect l="0" t="0" r="0" b="0"/>
            </a:stretch>
          </a:blipFill>
        </p:spPr>
      </p:sp>
      <p:sp>
        <p:nvSpPr>
          <p:cNvPr name="TextBox 14" id="14"/>
          <p:cNvSpPr txBox="true"/>
          <p:nvPr/>
        </p:nvSpPr>
        <p:spPr>
          <a:xfrm rot="0">
            <a:off x="12054872" y="2854831"/>
            <a:ext cx="4213538" cy="763270"/>
          </a:xfrm>
          <a:prstGeom prst="rect">
            <a:avLst/>
          </a:prstGeom>
        </p:spPr>
        <p:txBody>
          <a:bodyPr anchor="t" rtlCol="false" tIns="0" lIns="0" bIns="0" rIns="0">
            <a:spAutoFit/>
          </a:bodyPr>
          <a:lstStyle/>
          <a:p>
            <a:pPr algn="ctr">
              <a:lnSpc>
                <a:spcPts val="3079"/>
              </a:lnSpc>
            </a:pPr>
            <a:r>
              <a:rPr lang="en-US" sz="2199">
                <a:solidFill>
                  <a:srgbClr val="000000"/>
                </a:solidFill>
                <a:latin typeface="Alatsi Bold"/>
              </a:rPr>
              <a:t>Customer-based brand equity model pyramid.</a:t>
            </a:r>
          </a:p>
        </p:txBody>
      </p:sp>
      <p:sp>
        <p:nvSpPr>
          <p:cNvPr name="TextBox 15" id="15"/>
          <p:cNvSpPr txBox="true"/>
          <p:nvPr/>
        </p:nvSpPr>
        <p:spPr>
          <a:xfrm rot="0">
            <a:off x="2394198" y="3217416"/>
            <a:ext cx="8327027" cy="1126447"/>
          </a:xfrm>
          <a:prstGeom prst="rect">
            <a:avLst/>
          </a:prstGeom>
        </p:spPr>
        <p:txBody>
          <a:bodyPr anchor="t" rtlCol="false" tIns="0" lIns="0" bIns="0" rIns="0">
            <a:spAutoFit/>
          </a:bodyPr>
          <a:lstStyle/>
          <a:p>
            <a:pPr>
              <a:lnSpc>
                <a:spcPts val="3012"/>
              </a:lnSpc>
            </a:pPr>
            <a:r>
              <a:rPr lang="en-US" sz="2151" u="sng">
                <a:solidFill>
                  <a:srgbClr val="000000"/>
                </a:solidFill>
                <a:latin typeface="Alatsi Bold"/>
              </a:rPr>
              <a:t>Family Ticket Packages</a:t>
            </a:r>
            <a:r>
              <a:rPr lang="en-US" sz="2151">
                <a:solidFill>
                  <a:srgbClr val="000000"/>
                </a:solidFill>
                <a:latin typeface="Alatsi Bold"/>
              </a:rPr>
              <a:t>: Offer discounted packages for families, including tickets for adults and children, along with perks like food vouchers or merchandise discounts.</a:t>
            </a:r>
          </a:p>
        </p:txBody>
      </p:sp>
      <p:sp>
        <p:nvSpPr>
          <p:cNvPr name="TextBox 16" id="16"/>
          <p:cNvSpPr txBox="true"/>
          <p:nvPr/>
        </p:nvSpPr>
        <p:spPr>
          <a:xfrm rot="0">
            <a:off x="11474081" y="7872794"/>
            <a:ext cx="5375120" cy="611505"/>
          </a:xfrm>
          <a:prstGeom prst="rect">
            <a:avLst/>
          </a:prstGeom>
        </p:spPr>
        <p:txBody>
          <a:bodyPr anchor="t" rtlCol="false" tIns="0" lIns="0" bIns="0" rIns="0">
            <a:spAutoFit/>
          </a:bodyPr>
          <a:lstStyle/>
          <a:p>
            <a:pPr algn="ctr">
              <a:lnSpc>
                <a:spcPts val="2520"/>
              </a:lnSpc>
            </a:pPr>
            <a:r>
              <a:rPr lang="en-US" sz="1800">
                <a:solidFill>
                  <a:srgbClr val="000000"/>
                </a:solidFill>
                <a:latin typeface="Alatsi Bold"/>
              </a:rPr>
              <a:t>Building strong brands in a modern marketing communications environment Kevin Lane Keller*</a:t>
            </a:r>
          </a:p>
        </p:txBody>
      </p:sp>
      <p:sp>
        <p:nvSpPr>
          <p:cNvPr name="TextBox 17" id="17"/>
          <p:cNvSpPr txBox="true"/>
          <p:nvPr/>
        </p:nvSpPr>
        <p:spPr>
          <a:xfrm rot="0">
            <a:off x="2394198" y="2345560"/>
            <a:ext cx="1634086" cy="547371"/>
          </a:xfrm>
          <a:prstGeom prst="rect">
            <a:avLst/>
          </a:prstGeom>
        </p:spPr>
        <p:txBody>
          <a:bodyPr anchor="t" rtlCol="false" tIns="0" lIns="0" bIns="0" rIns="0">
            <a:spAutoFit/>
          </a:bodyPr>
          <a:lstStyle/>
          <a:p>
            <a:pPr algn="ctr">
              <a:lnSpc>
                <a:spcPts val="4479"/>
              </a:lnSpc>
            </a:pPr>
            <a:r>
              <a:rPr lang="en-US" sz="3199">
                <a:solidFill>
                  <a:srgbClr val="000000"/>
                </a:solidFill>
                <a:latin typeface="Alatsi Bold"/>
              </a:rPr>
              <a:t>Identity</a:t>
            </a:r>
          </a:p>
        </p:txBody>
      </p:sp>
      <p:sp>
        <p:nvSpPr>
          <p:cNvPr name="TextBox 18" id="18"/>
          <p:cNvSpPr txBox="true"/>
          <p:nvPr/>
        </p:nvSpPr>
        <p:spPr>
          <a:xfrm rot="0">
            <a:off x="2394198" y="5234379"/>
            <a:ext cx="8327027" cy="1126447"/>
          </a:xfrm>
          <a:prstGeom prst="rect">
            <a:avLst/>
          </a:prstGeom>
        </p:spPr>
        <p:txBody>
          <a:bodyPr anchor="t" rtlCol="false" tIns="0" lIns="0" bIns="0" rIns="0">
            <a:spAutoFit/>
          </a:bodyPr>
          <a:lstStyle/>
          <a:p>
            <a:pPr>
              <a:lnSpc>
                <a:spcPts val="3012"/>
              </a:lnSpc>
            </a:pPr>
            <a:r>
              <a:rPr lang="en-US" sz="2151" u="sng">
                <a:solidFill>
                  <a:srgbClr val="000000"/>
                </a:solidFill>
                <a:latin typeface="Alatsi Bold"/>
              </a:rPr>
              <a:t>Family-Friendly Events</a:t>
            </a:r>
            <a:r>
              <a:rPr lang="en-US" sz="2151">
                <a:solidFill>
                  <a:srgbClr val="000000"/>
                </a:solidFill>
                <a:latin typeface="Alatsi Bold"/>
              </a:rPr>
              <a:t>: Host pre-game or post-game family events at the stadium, such as meet-and-greets with players, interactive games, or photo opportunities with team mascots.</a:t>
            </a:r>
          </a:p>
        </p:txBody>
      </p:sp>
      <p:sp>
        <p:nvSpPr>
          <p:cNvPr name="TextBox 19" id="19"/>
          <p:cNvSpPr txBox="true"/>
          <p:nvPr/>
        </p:nvSpPr>
        <p:spPr>
          <a:xfrm rot="0">
            <a:off x="2394198" y="7251341"/>
            <a:ext cx="8327027" cy="1507447"/>
          </a:xfrm>
          <a:prstGeom prst="rect">
            <a:avLst/>
          </a:prstGeom>
        </p:spPr>
        <p:txBody>
          <a:bodyPr anchor="t" rtlCol="false" tIns="0" lIns="0" bIns="0" rIns="0">
            <a:spAutoFit/>
          </a:bodyPr>
          <a:lstStyle/>
          <a:p>
            <a:pPr>
              <a:lnSpc>
                <a:spcPts val="3012"/>
              </a:lnSpc>
            </a:pPr>
            <a:r>
              <a:rPr lang="en-US" sz="2151" u="sng">
                <a:solidFill>
                  <a:srgbClr val="000000"/>
                </a:solidFill>
                <a:latin typeface="Alatsi Bold"/>
              </a:rPr>
              <a:t>NBA Junior Fantasy League</a:t>
            </a:r>
            <a:r>
              <a:rPr lang="en-US" sz="2151">
                <a:solidFill>
                  <a:srgbClr val="000000"/>
                </a:solidFill>
                <a:latin typeface="Alatsi Bold"/>
              </a:rPr>
              <a:t>: Develop a simplified fantasy basketball platform for children, with easy-to-understand scoring and player selection, plus educational content on basketball strategy, player stats, and teamwork.</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53980" y="674688"/>
            <a:ext cx="13180039"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BUILDING BRAND EQUITY</a:t>
            </a:r>
          </a:p>
        </p:txBody>
      </p:sp>
      <p:sp>
        <p:nvSpPr>
          <p:cNvPr name="TextBox 3" id="3"/>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a:t>
            </a:r>
            <a:r>
              <a:rPr lang="en-US" sz="2700">
                <a:solidFill>
                  <a:srgbClr val="000000"/>
                </a:solidFill>
                <a:latin typeface="Alatsi Bold"/>
              </a:rPr>
              <a:t> | 2024</a:t>
            </a:r>
          </a:p>
        </p:txBody>
      </p:sp>
      <p:sp>
        <p:nvSpPr>
          <p:cNvPr name="AutoShape 4" id="4"/>
          <p:cNvSpPr/>
          <p:nvPr/>
        </p:nvSpPr>
        <p:spPr>
          <a:xfrm flipH="true" flipV="true">
            <a:off x="1085850" y="7289441"/>
            <a:ext cx="5403" cy="2997456"/>
          </a:xfrm>
          <a:prstGeom prst="line">
            <a:avLst/>
          </a:prstGeom>
          <a:ln cap="flat" w="114300">
            <a:solidFill>
              <a:srgbClr val="71BF6D"/>
            </a:solidFill>
            <a:prstDash val="solid"/>
            <a:headEnd type="none" len="sm" w="sm"/>
            <a:tailEnd type="none" len="sm" w="sm"/>
          </a:ln>
        </p:spPr>
      </p:sp>
      <p:sp>
        <p:nvSpPr>
          <p:cNvPr name="AutoShape 5" id="5"/>
          <p:cNvSpPr/>
          <p:nvPr/>
        </p:nvSpPr>
        <p:spPr>
          <a:xfrm flipH="true" flipV="true">
            <a:off x="1090490" y="-104525"/>
            <a:ext cx="5403" cy="2997456"/>
          </a:xfrm>
          <a:prstGeom prst="line">
            <a:avLst/>
          </a:prstGeom>
          <a:ln cap="flat" w="114300">
            <a:solidFill>
              <a:srgbClr val="71BF6D"/>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19</a:t>
              </a:r>
            </a:p>
          </p:txBody>
        </p:sp>
      </p:grpSp>
      <p:sp>
        <p:nvSpPr>
          <p:cNvPr name="Freeform 11" id="11"/>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063981" y="3728720"/>
            <a:ext cx="6195319" cy="3868779"/>
          </a:xfrm>
          <a:custGeom>
            <a:avLst/>
            <a:gdLst/>
            <a:ahLst/>
            <a:cxnLst/>
            <a:rect r="r" b="b" t="t" l="l"/>
            <a:pathLst>
              <a:path h="3868779" w="6195319">
                <a:moveTo>
                  <a:pt x="0" y="0"/>
                </a:moveTo>
                <a:lnTo>
                  <a:pt x="6195319" y="0"/>
                </a:lnTo>
                <a:lnTo>
                  <a:pt x="6195319" y="3868779"/>
                </a:lnTo>
                <a:lnTo>
                  <a:pt x="0" y="3868779"/>
                </a:lnTo>
                <a:lnTo>
                  <a:pt x="0" y="0"/>
                </a:lnTo>
                <a:close/>
              </a:path>
            </a:pathLst>
          </a:custGeom>
          <a:blipFill>
            <a:blip r:embed="rId4"/>
            <a:stretch>
              <a:fillRect l="0" t="0" r="0" b="0"/>
            </a:stretch>
          </a:blipFill>
        </p:spPr>
      </p:sp>
      <p:sp>
        <p:nvSpPr>
          <p:cNvPr name="TextBox 14" id="14"/>
          <p:cNvSpPr txBox="true"/>
          <p:nvPr/>
        </p:nvSpPr>
        <p:spPr>
          <a:xfrm rot="0">
            <a:off x="12054872" y="2854831"/>
            <a:ext cx="4213538" cy="763270"/>
          </a:xfrm>
          <a:prstGeom prst="rect">
            <a:avLst/>
          </a:prstGeom>
        </p:spPr>
        <p:txBody>
          <a:bodyPr anchor="t" rtlCol="false" tIns="0" lIns="0" bIns="0" rIns="0">
            <a:spAutoFit/>
          </a:bodyPr>
          <a:lstStyle/>
          <a:p>
            <a:pPr algn="ctr">
              <a:lnSpc>
                <a:spcPts val="3079"/>
              </a:lnSpc>
            </a:pPr>
            <a:r>
              <a:rPr lang="en-US" sz="2199">
                <a:solidFill>
                  <a:srgbClr val="000000"/>
                </a:solidFill>
                <a:latin typeface="Alatsi Bold"/>
              </a:rPr>
              <a:t>Customer-based brand equity model pyramid.</a:t>
            </a:r>
          </a:p>
        </p:txBody>
      </p:sp>
      <p:sp>
        <p:nvSpPr>
          <p:cNvPr name="TextBox 15" id="15"/>
          <p:cNvSpPr txBox="true"/>
          <p:nvPr/>
        </p:nvSpPr>
        <p:spPr>
          <a:xfrm rot="0">
            <a:off x="2394198" y="3146447"/>
            <a:ext cx="8327027" cy="1126447"/>
          </a:xfrm>
          <a:prstGeom prst="rect">
            <a:avLst/>
          </a:prstGeom>
        </p:spPr>
        <p:txBody>
          <a:bodyPr anchor="t" rtlCol="false" tIns="0" lIns="0" bIns="0" rIns="0">
            <a:spAutoFit/>
          </a:bodyPr>
          <a:lstStyle/>
          <a:p>
            <a:pPr>
              <a:lnSpc>
                <a:spcPts val="3012"/>
              </a:lnSpc>
            </a:pPr>
            <a:r>
              <a:rPr lang="en-US" sz="2151" u="sng">
                <a:solidFill>
                  <a:srgbClr val="000000"/>
                </a:solidFill>
                <a:latin typeface="Alatsi Bold"/>
              </a:rPr>
              <a:t>Educative information</a:t>
            </a:r>
            <a:r>
              <a:rPr lang="en-US" sz="2151">
                <a:solidFill>
                  <a:srgbClr val="000000"/>
                </a:solidFill>
                <a:latin typeface="Alatsi Bold"/>
              </a:rPr>
              <a:t>: Engaging videos explaining the rules and flow of the game, designed to inform and include both avid fans and newcomers without being patronizing or overwhelming</a:t>
            </a:r>
          </a:p>
        </p:txBody>
      </p:sp>
      <p:sp>
        <p:nvSpPr>
          <p:cNvPr name="TextBox 16" id="16"/>
          <p:cNvSpPr txBox="true"/>
          <p:nvPr/>
        </p:nvSpPr>
        <p:spPr>
          <a:xfrm rot="0">
            <a:off x="11474081" y="7872794"/>
            <a:ext cx="5375120" cy="611505"/>
          </a:xfrm>
          <a:prstGeom prst="rect">
            <a:avLst/>
          </a:prstGeom>
        </p:spPr>
        <p:txBody>
          <a:bodyPr anchor="t" rtlCol="false" tIns="0" lIns="0" bIns="0" rIns="0">
            <a:spAutoFit/>
          </a:bodyPr>
          <a:lstStyle/>
          <a:p>
            <a:pPr algn="ctr">
              <a:lnSpc>
                <a:spcPts val="2520"/>
              </a:lnSpc>
            </a:pPr>
            <a:r>
              <a:rPr lang="en-US" sz="1800">
                <a:solidFill>
                  <a:srgbClr val="000000"/>
                </a:solidFill>
                <a:latin typeface="Alatsi Bold"/>
              </a:rPr>
              <a:t>Building strong brands in a modern marketing communications environment Kevin Lane Keller*</a:t>
            </a:r>
          </a:p>
        </p:txBody>
      </p:sp>
      <p:sp>
        <p:nvSpPr>
          <p:cNvPr name="TextBox 17" id="17"/>
          <p:cNvSpPr txBox="true"/>
          <p:nvPr/>
        </p:nvSpPr>
        <p:spPr>
          <a:xfrm rot="0">
            <a:off x="2394198" y="2311422"/>
            <a:ext cx="3811348" cy="504826"/>
          </a:xfrm>
          <a:prstGeom prst="rect">
            <a:avLst/>
          </a:prstGeom>
        </p:spPr>
        <p:txBody>
          <a:bodyPr anchor="t" rtlCol="false" tIns="0" lIns="0" bIns="0" rIns="0">
            <a:spAutoFit/>
          </a:bodyPr>
          <a:lstStyle/>
          <a:p>
            <a:pPr algn="ctr">
              <a:lnSpc>
                <a:spcPts val="4199"/>
              </a:lnSpc>
            </a:pPr>
            <a:r>
              <a:rPr lang="en-US" sz="2999">
                <a:solidFill>
                  <a:srgbClr val="000000"/>
                </a:solidFill>
                <a:latin typeface="Alatsi Bold"/>
              </a:rPr>
              <a:t>Meaning and response</a:t>
            </a:r>
          </a:p>
        </p:txBody>
      </p:sp>
      <p:sp>
        <p:nvSpPr>
          <p:cNvPr name="TextBox 18" id="18"/>
          <p:cNvSpPr txBox="true"/>
          <p:nvPr/>
        </p:nvSpPr>
        <p:spPr>
          <a:xfrm rot="0">
            <a:off x="2394198" y="4577693"/>
            <a:ext cx="8327027" cy="1126447"/>
          </a:xfrm>
          <a:prstGeom prst="rect">
            <a:avLst/>
          </a:prstGeom>
        </p:spPr>
        <p:txBody>
          <a:bodyPr anchor="t" rtlCol="false" tIns="0" lIns="0" bIns="0" rIns="0">
            <a:spAutoFit/>
          </a:bodyPr>
          <a:lstStyle/>
          <a:p>
            <a:pPr>
              <a:lnSpc>
                <a:spcPts val="3012"/>
              </a:lnSpc>
            </a:pPr>
            <a:r>
              <a:rPr lang="en-US" sz="2151" u="sng">
                <a:solidFill>
                  <a:srgbClr val="000000"/>
                </a:solidFill>
                <a:latin typeface="Alatsi Bold"/>
              </a:rPr>
              <a:t>Highlight Exclusivity</a:t>
            </a:r>
            <a:r>
              <a:rPr lang="en-US" sz="2151">
                <a:solidFill>
                  <a:srgbClr val="000000"/>
                </a:solidFill>
                <a:latin typeface="Alatsi Bold"/>
              </a:rPr>
              <a:t>: Get excited about exclusive team merchandise with limited edition items and unique designs, making fans feel special.</a:t>
            </a:r>
          </a:p>
        </p:txBody>
      </p:sp>
      <p:sp>
        <p:nvSpPr>
          <p:cNvPr name="AutoShape 19" id="19"/>
          <p:cNvSpPr/>
          <p:nvPr/>
        </p:nvSpPr>
        <p:spPr>
          <a:xfrm>
            <a:off x="2810695" y="5981303"/>
            <a:ext cx="7494034" cy="16900"/>
          </a:xfrm>
          <a:prstGeom prst="line">
            <a:avLst/>
          </a:prstGeom>
          <a:ln cap="flat" w="38100">
            <a:solidFill>
              <a:srgbClr val="000000"/>
            </a:solidFill>
            <a:prstDash val="solid"/>
            <a:headEnd type="none" len="sm" w="sm"/>
            <a:tailEnd type="none" len="sm" w="sm"/>
          </a:ln>
        </p:spPr>
      </p:sp>
      <p:sp>
        <p:nvSpPr>
          <p:cNvPr name="TextBox 20" id="20"/>
          <p:cNvSpPr txBox="true"/>
          <p:nvPr/>
        </p:nvSpPr>
        <p:spPr>
          <a:xfrm rot="0">
            <a:off x="2344174" y="7084054"/>
            <a:ext cx="8327027" cy="745447"/>
          </a:xfrm>
          <a:prstGeom prst="rect">
            <a:avLst/>
          </a:prstGeom>
        </p:spPr>
        <p:txBody>
          <a:bodyPr anchor="t" rtlCol="false" tIns="0" lIns="0" bIns="0" rIns="0">
            <a:spAutoFit/>
          </a:bodyPr>
          <a:lstStyle/>
          <a:p>
            <a:pPr>
              <a:lnSpc>
                <a:spcPts val="3012"/>
              </a:lnSpc>
            </a:pPr>
            <a:r>
              <a:rPr lang="en-US" sz="2151" u="sng">
                <a:solidFill>
                  <a:srgbClr val="000000"/>
                </a:solidFill>
                <a:latin typeface="Alatsi Bold"/>
              </a:rPr>
              <a:t>Social Media Campaigns: </a:t>
            </a:r>
            <a:r>
              <a:rPr lang="en-US" sz="2151">
                <a:solidFill>
                  <a:srgbClr val="000000"/>
                </a:solidFill>
                <a:latin typeface="Alatsi Bold"/>
              </a:rPr>
              <a:t>Youtube video series of the DIY (Do it Yourself) sponsor by the team athletes. </a:t>
            </a:r>
          </a:p>
        </p:txBody>
      </p:sp>
      <p:sp>
        <p:nvSpPr>
          <p:cNvPr name="TextBox 21" id="21"/>
          <p:cNvSpPr txBox="true"/>
          <p:nvPr/>
        </p:nvSpPr>
        <p:spPr>
          <a:xfrm rot="0">
            <a:off x="2344174" y="6303003"/>
            <a:ext cx="2493037" cy="504826"/>
          </a:xfrm>
          <a:prstGeom prst="rect">
            <a:avLst/>
          </a:prstGeom>
        </p:spPr>
        <p:txBody>
          <a:bodyPr anchor="t" rtlCol="false" tIns="0" lIns="0" bIns="0" rIns="0">
            <a:spAutoFit/>
          </a:bodyPr>
          <a:lstStyle/>
          <a:p>
            <a:pPr algn="ctr">
              <a:lnSpc>
                <a:spcPts val="4199"/>
              </a:lnSpc>
            </a:pPr>
            <a:r>
              <a:rPr lang="en-US" sz="2999">
                <a:solidFill>
                  <a:srgbClr val="000000"/>
                </a:solidFill>
                <a:latin typeface="Alatsi Bold"/>
              </a:rPr>
              <a:t>Relationships</a:t>
            </a:r>
          </a:p>
        </p:txBody>
      </p:sp>
      <p:sp>
        <p:nvSpPr>
          <p:cNvPr name="TextBox 22" id="22"/>
          <p:cNvSpPr txBox="true"/>
          <p:nvPr/>
        </p:nvSpPr>
        <p:spPr>
          <a:xfrm rot="0">
            <a:off x="2344174" y="8033198"/>
            <a:ext cx="8327027" cy="745447"/>
          </a:xfrm>
          <a:prstGeom prst="rect">
            <a:avLst/>
          </a:prstGeom>
        </p:spPr>
        <p:txBody>
          <a:bodyPr anchor="t" rtlCol="false" tIns="0" lIns="0" bIns="0" rIns="0">
            <a:spAutoFit/>
          </a:bodyPr>
          <a:lstStyle/>
          <a:p>
            <a:pPr>
              <a:lnSpc>
                <a:spcPts val="3012"/>
              </a:lnSpc>
            </a:pPr>
            <a:r>
              <a:rPr lang="en-US" sz="2151" u="sng">
                <a:solidFill>
                  <a:srgbClr val="000000"/>
                </a:solidFill>
                <a:latin typeface="Alatsi Bold"/>
              </a:rPr>
              <a:t>Open Communication Channels:</a:t>
            </a:r>
            <a:r>
              <a:rPr lang="en-US" sz="2151">
                <a:solidFill>
                  <a:srgbClr val="000000"/>
                </a:solidFill>
                <a:latin typeface="Alatsi Bold"/>
              </a:rPr>
              <a:t> Keep everyone informed by regularly sharing updates through social media, newsletters, and press releases.</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53980" y="866775"/>
            <a:ext cx="13180039"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TABLE OF CONTENTS</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 </a:t>
            </a:r>
            <a:r>
              <a:rPr lang="en-US" sz="2700">
                <a:solidFill>
                  <a:srgbClr val="000000"/>
                </a:solidFill>
                <a:latin typeface="Alatsi Bold"/>
              </a:rPr>
              <a:t>| 2024</a:t>
            </a:r>
          </a:p>
        </p:txBody>
      </p:sp>
      <p:grpSp>
        <p:nvGrpSpPr>
          <p:cNvPr name="Group 4" id="4"/>
          <p:cNvGrpSpPr/>
          <p:nvPr/>
        </p:nvGrpSpPr>
        <p:grpSpPr>
          <a:xfrm rot="0">
            <a:off x="12585054" y="3443965"/>
            <a:ext cx="5055568" cy="3756392"/>
            <a:chOff x="0" y="0"/>
            <a:chExt cx="6740757" cy="5008523"/>
          </a:xfrm>
        </p:grpSpPr>
        <p:sp>
          <p:nvSpPr>
            <p:cNvPr name="TextBox 5" id="5"/>
            <p:cNvSpPr txBox="true"/>
            <p:nvPr/>
          </p:nvSpPr>
          <p:spPr>
            <a:xfrm rot="0">
              <a:off x="0" y="-66675"/>
              <a:ext cx="6605163" cy="817668"/>
            </a:xfrm>
            <a:prstGeom prst="rect">
              <a:avLst/>
            </a:prstGeom>
          </p:spPr>
          <p:txBody>
            <a:bodyPr anchor="t" rtlCol="false" tIns="0" lIns="0" bIns="0" rIns="0">
              <a:spAutoFit/>
            </a:bodyPr>
            <a:lstStyle/>
            <a:p>
              <a:pPr algn="ctr">
                <a:lnSpc>
                  <a:spcPts val="5179"/>
                </a:lnSpc>
              </a:pPr>
              <a:r>
                <a:rPr lang="en-US" sz="3699">
                  <a:solidFill>
                    <a:srgbClr val="000000"/>
                  </a:solidFill>
                  <a:latin typeface="Alatsi Bold"/>
                </a:rPr>
                <a:t>3. Expanding the League</a:t>
              </a:r>
            </a:p>
          </p:txBody>
        </p:sp>
        <p:sp>
          <p:nvSpPr>
            <p:cNvPr name="TextBox 6" id="6"/>
            <p:cNvSpPr txBox="true"/>
            <p:nvPr/>
          </p:nvSpPr>
          <p:spPr>
            <a:xfrm rot="0">
              <a:off x="0" y="1367177"/>
              <a:ext cx="5974613" cy="817668"/>
            </a:xfrm>
            <a:prstGeom prst="rect">
              <a:avLst/>
            </a:prstGeom>
          </p:spPr>
          <p:txBody>
            <a:bodyPr anchor="t" rtlCol="false" tIns="0" lIns="0" bIns="0" rIns="0">
              <a:spAutoFit/>
            </a:bodyPr>
            <a:lstStyle/>
            <a:p>
              <a:pPr>
                <a:lnSpc>
                  <a:spcPts val="5179"/>
                </a:lnSpc>
              </a:pPr>
              <a:r>
                <a:rPr lang="en-US" sz="3699">
                  <a:solidFill>
                    <a:srgbClr val="000000"/>
                  </a:solidFill>
                  <a:latin typeface="Alatsi Bold"/>
                </a:rPr>
                <a:t>6. Cost estimation</a:t>
              </a:r>
            </a:p>
          </p:txBody>
        </p:sp>
        <p:sp>
          <p:nvSpPr>
            <p:cNvPr name="TextBox 7" id="7"/>
            <p:cNvSpPr txBox="true"/>
            <p:nvPr/>
          </p:nvSpPr>
          <p:spPr>
            <a:xfrm rot="0">
              <a:off x="0" y="2791504"/>
              <a:ext cx="6482913" cy="783167"/>
            </a:xfrm>
            <a:prstGeom prst="rect">
              <a:avLst/>
            </a:prstGeom>
          </p:spPr>
          <p:txBody>
            <a:bodyPr anchor="t" rtlCol="false" tIns="0" lIns="0" bIns="0" rIns="0">
              <a:spAutoFit/>
            </a:bodyPr>
            <a:lstStyle/>
            <a:p>
              <a:pPr>
                <a:lnSpc>
                  <a:spcPts val="4900"/>
                </a:lnSpc>
              </a:pPr>
              <a:r>
                <a:rPr lang="en-US" sz="3500">
                  <a:solidFill>
                    <a:srgbClr val="000000"/>
                  </a:solidFill>
                  <a:latin typeface="Alatsi Bold"/>
                </a:rPr>
                <a:t>9. Market composition</a:t>
              </a:r>
            </a:p>
          </p:txBody>
        </p:sp>
        <p:sp>
          <p:nvSpPr>
            <p:cNvPr name="TextBox 8" id="8"/>
            <p:cNvSpPr txBox="true"/>
            <p:nvPr/>
          </p:nvSpPr>
          <p:spPr>
            <a:xfrm rot="0">
              <a:off x="0" y="4190854"/>
              <a:ext cx="6740757" cy="817668"/>
            </a:xfrm>
            <a:prstGeom prst="rect">
              <a:avLst/>
            </a:prstGeom>
          </p:spPr>
          <p:txBody>
            <a:bodyPr anchor="t" rtlCol="false" tIns="0" lIns="0" bIns="0" rIns="0">
              <a:spAutoFit/>
            </a:bodyPr>
            <a:lstStyle/>
            <a:p>
              <a:pPr>
                <a:lnSpc>
                  <a:spcPts val="5179"/>
                </a:lnSpc>
              </a:pPr>
              <a:r>
                <a:rPr lang="en-US" sz="3699">
                  <a:solidFill>
                    <a:srgbClr val="000000"/>
                  </a:solidFill>
                  <a:latin typeface="Alatsi Bold"/>
                </a:rPr>
                <a:t>12. Target segmentation</a:t>
              </a:r>
            </a:p>
          </p:txBody>
        </p:sp>
      </p:grpSp>
      <p:sp>
        <p:nvSpPr>
          <p:cNvPr name="AutoShape 9" id="9"/>
          <p:cNvSpPr/>
          <p:nvPr/>
        </p:nvSpPr>
        <p:spPr>
          <a:xfrm>
            <a:off x="-260599" y="9061267"/>
            <a:ext cx="7105264" cy="19050"/>
          </a:xfrm>
          <a:prstGeom prst="line">
            <a:avLst/>
          </a:prstGeom>
          <a:ln cap="flat" w="114300">
            <a:solidFill>
              <a:srgbClr val="71BF6D"/>
            </a:solidFill>
            <a:prstDash val="solid"/>
            <a:headEnd type="none" len="sm" w="sm"/>
            <a:tailEnd type="none" len="sm" w="sm"/>
          </a:ln>
        </p:spPr>
      </p:sp>
      <p:sp>
        <p:nvSpPr>
          <p:cNvPr name="AutoShape 10" id="10"/>
          <p:cNvSpPr/>
          <p:nvPr/>
        </p:nvSpPr>
        <p:spPr>
          <a:xfrm>
            <a:off x="11430169" y="9061267"/>
            <a:ext cx="7105264" cy="19050"/>
          </a:xfrm>
          <a:prstGeom prst="line">
            <a:avLst/>
          </a:prstGeom>
          <a:ln cap="flat" w="114300">
            <a:solidFill>
              <a:srgbClr val="71BF6D"/>
            </a:solidFill>
            <a:prstDash val="solid"/>
            <a:headEnd type="none" len="sm" w="sm"/>
            <a:tailEnd type="none" len="sm" w="sm"/>
          </a:ln>
        </p:spPr>
      </p:sp>
      <p:grpSp>
        <p:nvGrpSpPr>
          <p:cNvPr name="Group 11" id="11"/>
          <p:cNvGrpSpPr/>
          <p:nvPr/>
        </p:nvGrpSpPr>
        <p:grpSpPr>
          <a:xfrm rot="0">
            <a:off x="15859155"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16" id="16"/>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607435" y="3440905"/>
            <a:ext cx="4860789" cy="4708023"/>
            <a:chOff x="0" y="0"/>
            <a:chExt cx="6481052" cy="6277364"/>
          </a:xfrm>
        </p:grpSpPr>
        <p:sp>
          <p:nvSpPr>
            <p:cNvPr name="TextBox 19" id="19"/>
            <p:cNvSpPr txBox="true"/>
            <p:nvPr/>
          </p:nvSpPr>
          <p:spPr>
            <a:xfrm rot="0">
              <a:off x="506439" y="1324721"/>
              <a:ext cx="5974613" cy="783167"/>
            </a:xfrm>
            <a:prstGeom prst="rect">
              <a:avLst/>
            </a:prstGeom>
          </p:spPr>
          <p:txBody>
            <a:bodyPr anchor="t" rtlCol="false" tIns="0" lIns="0" bIns="0" rIns="0">
              <a:spAutoFit/>
            </a:bodyPr>
            <a:lstStyle/>
            <a:p>
              <a:pPr>
                <a:lnSpc>
                  <a:spcPts val="4900"/>
                </a:lnSpc>
              </a:pPr>
              <a:r>
                <a:rPr lang="en-US" sz="3500">
                  <a:solidFill>
                    <a:srgbClr val="000000"/>
                  </a:solidFill>
                  <a:latin typeface="Alatsi Bold"/>
                </a:rPr>
                <a:t>4. Seattle vs Las Vegas</a:t>
              </a:r>
            </a:p>
          </p:txBody>
        </p:sp>
        <p:sp>
          <p:nvSpPr>
            <p:cNvPr name="TextBox 20" id="20"/>
            <p:cNvSpPr txBox="true"/>
            <p:nvPr/>
          </p:nvSpPr>
          <p:spPr>
            <a:xfrm rot="0">
              <a:off x="506439" y="4104372"/>
              <a:ext cx="3370378" cy="783167"/>
            </a:xfrm>
            <a:prstGeom prst="rect">
              <a:avLst/>
            </a:prstGeom>
          </p:spPr>
          <p:txBody>
            <a:bodyPr anchor="t" rtlCol="false" tIns="0" lIns="0" bIns="0" rIns="0">
              <a:spAutoFit/>
            </a:bodyPr>
            <a:lstStyle/>
            <a:p>
              <a:pPr algn="ctr">
                <a:lnSpc>
                  <a:spcPts val="4900"/>
                </a:lnSpc>
              </a:pPr>
              <a:r>
                <a:rPr lang="en-US" sz="3500">
                  <a:solidFill>
                    <a:srgbClr val="000000"/>
                  </a:solidFill>
                  <a:latin typeface="Alatsi Bold"/>
                </a:rPr>
                <a:t>10. Sponsor</a:t>
              </a:r>
            </a:p>
          </p:txBody>
        </p:sp>
        <p:sp>
          <p:nvSpPr>
            <p:cNvPr name="TextBox 21" id="21"/>
            <p:cNvSpPr txBox="true"/>
            <p:nvPr/>
          </p:nvSpPr>
          <p:spPr>
            <a:xfrm rot="0">
              <a:off x="506439" y="2714547"/>
              <a:ext cx="5974613" cy="783167"/>
            </a:xfrm>
            <a:prstGeom prst="rect">
              <a:avLst/>
            </a:prstGeom>
          </p:spPr>
          <p:txBody>
            <a:bodyPr anchor="t" rtlCol="false" tIns="0" lIns="0" bIns="0" rIns="0">
              <a:spAutoFit/>
            </a:bodyPr>
            <a:lstStyle/>
            <a:p>
              <a:pPr algn="ctr">
                <a:lnSpc>
                  <a:spcPts val="4900"/>
                </a:lnSpc>
              </a:pPr>
              <a:r>
                <a:rPr lang="en-US" sz="3500">
                  <a:solidFill>
                    <a:srgbClr val="000000"/>
                  </a:solidFill>
                  <a:latin typeface="Alatsi Bold"/>
                </a:rPr>
                <a:t>7. Operating expense</a:t>
              </a:r>
            </a:p>
          </p:txBody>
        </p:sp>
        <p:sp>
          <p:nvSpPr>
            <p:cNvPr name="TextBox 22" id="22"/>
            <p:cNvSpPr txBox="true"/>
            <p:nvPr/>
          </p:nvSpPr>
          <p:spPr>
            <a:xfrm rot="0">
              <a:off x="506439" y="5494197"/>
              <a:ext cx="4326932" cy="783167"/>
            </a:xfrm>
            <a:prstGeom prst="rect">
              <a:avLst/>
            </a:prstGeom>
          </p:spPr>
          <p:txBody>
            <a:bodyPr anchor="t" rtlCol="false" tIns="0" lIns="0" bIns="0" rIns="0">
              <a:spAutoFit/>
            </a:bodyPr>
            <a:lstStyle/>
            <a:p>
              <a:pPr algn="ctr">
                <a:lnSpc>
                  <a:spcPts val="4900"/>
                </a:lnSpc>
              </a:pPr>
              <a:r>
                <a:rPr lang="en-US" sz="3500">
                  <a:solidFill>
                    <a:srgbClr val="000000"/>
                  </a:solidFill>
                  <a:latin typeface="Alatsi Bold"/>
                </a:rPr>
                <a:t>13. Brand Equity</a:t>
              </a:r>
            </a:p>
          </p:txBody>
        </p:sp>
        <p:sp>
          <p:nvSpPr>
            <p:cNvPr name="TextBox 23" id="23"/>
            <p:cNvSpPr txBox="true"/>
            <p:nvPr/>
          </p:nvSpPr>
          <p:spPr>
            <a:xfrm rot="0">
              <a:off x="0" y="-76200"/>
              <a:ext cx="5766162" cy="783167"/>
            </a:xfrm>
            <a:prstGeom prst="rect">
              <a:avLst/>
            </a:prstGeom>
          </p:spPr>
          <p:txBody>
            <a:bodyPr anchor="t" rtlCol="false" tIns="0" lIns="0" bIns="0" rIns="0">
              <a:spAutoFit/>
            </a:bodyPr>
            <a:lstStyle/>
            <a:p>
              <a:pPr marL="755651" indent="-377825" lvl="1">
                <a:lnSpc>
                  <a:spcPts val="4900"/>
                </a:lnSpc>
                <a:buAutoNum type="arabicPeriod" startAt="1"/>
              </a:pPr>
              <a:r>
                <a:rPr lang="en-US" sz="3500">
                  <a:solidFill>
                    <a:srgbClr val="000000"/>
                  </a:solidFill>
                  <a:latin typeface="Alatsi Bold"/>
                </a:rPr>
                <a:t>Data exploration</a:t>
              </a:r>
            </a:p>
          </p:txBody>
        </p:sp>
      </p:grpSp>
      <p:grpSp>
        <p:nvGrpSpPr>
          <p:cNvPr name="Group 24" id="24"/>
          <p:cNvGrpSpPr/>
          <p:nvPr/>
        </p:nvGrpSpPr>
        <p:grpSpPr>
          <a:xfrm rot="0">
            <a:off x="6523273" y="3440905"/>
            <a:ext cx="5241454" cy="4699701"/>
            <a:chOff x="0" y="0"/>
            <a:chExt cx="6988605" cy="6266268"/>
          </a:xfrm>
        </p:grpSpPr>
        <p:sp>
          <p:nvSpPr>
            <p:cNvPr name="TextBox 25" id="25"/>
            <p:cNvSpPr txBox="true"/>
            <p:nvPr/>
          </p:nvSpPr>
          <p:spPr>
            <a:xfrm rot="0">
              <a:off x="0" y="2703450"/>
              <a:ext cx="6988605" cy="783167"/>
            </a:xfrm>
            <a:prstGeom prst="rect">
              <a:avLst/>
            </a:prstGeom>
          </p:spPr>
          <p:txBody>
            <a:bodyPr anchor="t" rtlCol="false" tIns="0" lIns="0" bIns="0" rIns="0">
              <a:spAutoFit/>
            </a:bodyPr>
            <a:lstStyle/>
            <a:p>
              <a:pPr>
                <a:lnSpc>
                  <a:spcPts val="4900"/>
                </a:lnSpc>
              </a:pPr>
              <a:r>
                <a:rPr lang="en-US" sz="3500">
                  <a:solidFill>
                    <a:srgbClr val="000000"/>
                  </a:solidFill>
                  <a:latin typeface="Alatsi Bold"/>
                </a:rPr>
                <a:t>8. Revenue</a:t>
              </a:r>
              <a:r>
                <a:rPr lang="en-US" sz="3500">
                  <a:solidFill>
                    <a:srgbClr val="000000"/>
                  </a:solidFill>
                  <a:latin typeface="Alatsi Bold"/>
                </a:rPr>
                <a:t> </a:t>
              </a:r>
            </a:p>
          </p:txBody>
        </p:sp>
        <p:sp>
          <p:nvSpPr>
            <p:cNvPr name="TextBox 26" id="26"/>
            <p:cNvSpPr txBox="true"/>
            <p:nvPr/>
          </p:nvSpPr>
          <p:spPr>
            <a:xfrm rot="0">
              <a:off x="0" y="4093276"/>
              <a:ext cx="5974613" cy="783167"/>
            </a:xfrm>
            <a:prstGeom prst="rect">
              <a:avLst/>
            </a:prstGeom>
          </p:spPr>
          <p:txBody>
            <a:bodyPr anchor="t" rtlCol="false" tIns="0" lIns="0" bIns="0" rIns="0">
              <a:spAutoFit/>
            </a:bodyPr>
            <a:lstStyle/>
            <a:p>
              <a:pPr>
                <a:lnSpc>
                  <a:spcPts val="4900"/>
                </a:lnSpc>
              </a:pPr>
              <a:r>
                <a:rPr lang="en-US" sz="3500">
                  <a:solidFill>
                    <a:srgbClr val="000000"/>
                  </a:solidFill>
                  <a:latin typeface="Alatsi Bold"/>
                </a:rPr>
                <a:t>11. Mascot</a:t>
              </a:r>
            </a:p>
          </p:txBody>
        </p:sp>
        <p:sp>
          <p:nvSpPr>
            <p:cNvPr name="TextBox 27" id="27"/>
            <p:cNvSpPr txBox="true"/>
            <p:nvPr/>
          </p:nvSpPr>
          <p:spPr>
            <a:xfrm rot="0">
              <a:off x="0" y="1313625"/>
              <a:ext cx="5974613" cy="783167"/>
            </a:xfrm>
            <a:prstGeom prst="rect">
              <a:avLst/>
            </a:prstGeom>
          </p:spPr>
          <p:txBody>
            <a:bodyPr anchor="t" rtlCol="false" tIns="0" lIns="0" bIns="0" rIns="0">
              <a:spAutoFit/>
            </a:bodyPr>
            <a:lstStyle/>
            <a:p>
              <a:pPr>
                <a:lnSpc>
                  <a:spcPts val="4900"/>
                </a:lnSpc>
              </a:pPr>
              <a:r>
                <a:rPr lang="en-US" sz="3500">
                  <a:solidFill>
                    <a:srgbClr val="000000"/>
                  </a:solidFill>
                  <a:latin typeface="Alatsi Bold"/>
                </a:rPr>
                <a:t>5. Sentiment analysis</a:t>
              </a:r>
            </a:p>
          </p:txBody>
        </p:sp>
        <p:sp>
          <p:nvSpPr>
            <p:cNvPr name="TextBox 28" id="28"/>
            <p:cNvSpPr txBox="true"/>
            <p:nvPr/>
          </p:nvSpPr>
          <p:spPr>
            <a:xfrm rot="0">
              <a:off x="0" y="-76200"/>
              <a:ext cx="5398250" cy="783167"/>
            </a:xfrm>
            <a:prstGeom prst="rect">
              <a:avLst/>
            </a:prstGeom>
          </p:spPr>
          <p:txBody>
            <a:bodyPr anchor="t" rtlCol="false" tIns="0" lIns="0" bIns="0" rIns="0">
              <a:spAutoFit/>
            </a:bodyPr>
            <a:lstStyle/>
            <a:p>
              <a:pPr algn="ctr">
                <a:lnSpc>
                  <a:spcPts val="4900"/>
                </a:lnSpc>
              </a:pPr>
              <a:r>
                <a:rPr lang="en-US" sz="3500">
                  <a:solidFill>
                    <a:srgbClr val="000000"/>
                  </a:solidFill>
                  <a:latin typeface="Alatsi Bold"/>
                </a:rPr>
                <a:t>2. Analytical models</a:t>
              </a:r>
            </a:p>
          </p:txBody>
        </p:sp>
        <p:sp>
          <p:nvSpPr>
            <p:cNvPr name="TextBox 29" id="29"/>
            <p:cNvSpPr txBox="true"/>
            <p:nvPr/>
          </p:nvSpPr>
          <p:spPr>
            <a:xfrm rot="0">
              <a:off x="0" y="5483101"/>
              <a:ext cx="6740757" cy="783167"/>
            </a:xfrm>
            <a:prstGeom prst="rect">
              <a:avLst/>
            </a:prstGeom>
          </p:spPr>
          <p:txBody>
            <a:bodyPr anchor="t" rtlCol="false" tIns="0" lIns="0" bIns="0" rIns="0">
              <a:spAutoFit/>
            </a:bodyPr>
            <a:lstStyle/>
            <a:p>
              <a:pPr algn="ctr">
                <a:lnSpc>
                  <a:spcPts val="4900"/>
                </a:lnSpc>
              </a:pPr>
              <a:r>
                <a:rPr lang="en-US" sz="3500">
                  <a:solidFill>
                    <a:srgbClr val="000000"/>
                  </a:solidFill>
                  <a:latin typeface="Alatsi Bold"/>
                </a:rPr>
                <a:t>14. International fanbase</a:t>
              </a:r>
            </a:p>
          </p:txBody>
        </p:sp>
      </p:gr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a:t>
            </a:r>
            <a:r>
              <a:rPr lang="en-US" sz="2700">
                <a:solidFill>
                  <a:srgbClr val="000000"/>
                </a:solidFill>
                <a:latin typeface="Alatsi Bold"/>
              </a:rPr>
              <a:t> | 2024</a:t>
            </a:r>
          </a:p>
        </p:txBody>
      </p:sp>
      <p:sp>
        <p:nvSpPr>
          <p:cNvPr name="AutoShape 3" id="3"/>
          <p:cNvSpPr/>
          <p:nvPr/>
        </p:nvSpPr>
        <p:spPr>
          <a:xfrm flipH="true" flipV="true">
            <a:off x="1085850" y="7289441"/>
            <a:ext cx="5403" cy="2997456"/>
          </a:xfrm>
          <a:prstGeom prst="line">
            <a:avLst/>
          </a:prstGeom>
          <a:ln cap="flat" w="114300">
            <a:solidFill>
              <a:srgbClr val="71BF6D"/>
            </a:solidFill>
            <a:prstDash val="solid"/>
            <a:headEnd type="none" len="sm" w="sm"/>
            <a:tailEnd type="none" len="sm" w="sm"/>
          </a:ln>
        </p:spPr>
      </p:sp>
      <p:sp>
        <p:nvSpPr>
          <p:cNvPr name="AutoShape 4" id="4"/>
          <p:cNvSpPr/>
          <p:nvPr/>
        </p:nvSpPr>
        <p:spPr>
          <a:xfrm flipH="true" flipV="true">
            <a:off x="1090490" y="-104525"/>
            <a:ext cx="5403" cy="2997456"/>
          </a:xfrm>
          <a:prstGeom prst="line">
            <a:avLst/>
          </a:prstGeom>
          <a:ln cap="flat" w="114300">
            <a:solidFill>
              <a:srgbClr val="71BF6D"/>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20</a:t>
              </a:r>
            </a:p>
          </p:txBody>
        </p:sp>
      </p:grpSp>
      <p:sp>
        <p:nvSpPr>
          <p:cNvPr name="Freeform 10" id="10"/>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894055" y="2688106"/>
            <a:ext cx="3239377" cy="3457549"/>
          </a:xfrm>
          <a:custGeom>
            <a:avLst/>
            <a:gdLst/>
            <a:ahLst/>
            <a:cxnLst/>
            <a:rect r="r" b="b" t="t" l="l"/>
            <a:pathLst>
              <a:path h="3457549" w="3239377">
                <a:moveTo>
                  <a:pt x="0" y="0"/>
                </a:moveTo>
                <a:lnTo>
                  <a:pt x="3239377" y="0"/>
                </a:lnTo>
                <a:lnTo>
                  <a:pt x="3239377" y="3457549"/>
                </a:lnTo>
                <a:lnTo>
                  <a:pt x="0" y="3457549"/>
                </a:lnTo>
                <a:lnTo>
                  <a:pt x="0" y="0"/>
                </a:lnTo>
                <a:close/>
              </a:path>
            </a:pathLst>
          </a:custGeom>
          <a:blipFill>
            <a:blip r:embed="rId4"/>
            <a:stretch>
              <a:fillRect l="0" t="0" r="0" b="0"/>
            </a:stretch>
          </a:blipFill>
        </p:spPr>
      </p:sp>
      <p:sp>
        <p:nvSpPr>
          <p:cNvPr name="Freeform 12" id="12"/>
          <p:cNvSpPr/>
          <p:nvPr/>
        </p:nvSpPr>
        <p:spPr>
          <a:xfrm flipH="false" flipV="false" rot="0">
            <a:off x="5202814" y="2668469"/>
            <a:ext cx="3161317" cy="3496823"/>
          </a:xfrm>
          <a:custGeom>
            <a:avLst/>
            <a:gdLst/>
            <a:ahLst/>
            <a:cxnLst/>
            <a:rect r="r" b="b" t="t" l="l"/>
            <a:pathLst>
              <a:path h="3496823" w="3161317">
                <a:moveTo>
                  <a:pt x="0" y="0"/>
                </a:moveTo>
                <a:lnTo>
                  <a:pt x="3161317" y="0"/>
                </a:lnTo>
                <a:lnTo>
                  <a:pt x="3161317" y="3496824"/>
                </a:lnTo>
                <a:lnTo>
                  <a:pt x="0" y="3496824"/>
                </a:lnTo>
                <a:lnTo>
                  <a:pt x="0" y="0"/>
                </a:lnTo>
                <a:close/>
              </a:path>
            </a:pathLst>
          </a:custGeom>
          <a:blipFill>
            <a:blip r:embed="rId5"/>
            <a:stretch>
              <a:fillRect l="0" t="0" r="0" b="0"/>
            </a:stretch>
          </a:blipFill>
        </p:spPr>
      </p:sp>
      <p:sp>
        <p:nvSpPr>
          <p:cNvPr name="Freeform 13" id="13"/>
          <p:cNvSpPr/>
          <p:nvPr/>
        </p:nvSpPr>
        <p:spPr>
          <a:xfrm flipH="false" flipV="false" rot="0">
            <a:off x="2135211" y="6432820"/>
            <a:ext cx="6135205" cy="2869486"/>
          </a:xfrm>
          <a:custGeom>
            <a:avLst/>
            <a:gdLst/>
            <a:ahLst/>
            <a:cxnLst/>
            <a:rect r="r" b="b" t="t" l="l"/>
            <a:pathLst>
              <a:path h="2869486" w="6135205">
                <a:moveTo>
                  <a:pt x="0" y="0"/>
                </a:moveTo>
                <a:lnTo>
                  <a:pt x="6135205" y="0"/>
                </a:lnTo>
                <a:lnTo>
                  <a:pt x="6135205" y="2869487"/>
                </a:lnTo>
                <a:lnTo>
                  <a:pt x="0" y="2869487"/>
                </a:lnTo>
                <a:lnTo>
                  <a:pt x="0" y="0"/>
                </a:lnTo>
                <a:close/>
              </a:path>
            </a:pathLst>
          </a:custGeom>
          <a:blipFill>
            <a:blip r:embed="rId6"/>
            <a:stretch>
              <a:fillRect l="0" t="0" r="0" b="0"/>
            </a:stretch>
          </a:blipFill>
        </p:spPr>
      </p:sp>
      <p:sp>
        <p:nvSpPr>
          <p:cNvPr name="AutoShape 14" id="14"/>
          <p:cNvSpPr/>
          <p:nvPr/>
        </p:nvSpPr>
        <p:spPr>
          <a:xfrm flipV="true">
            <a:off x="9124950" y="2892931"/>
            <a:ext cx="0" cy="5485878"/>
          </a:xfrm>
          <a:prstGeom prst="line">
            <a:avLst/>
          </a:prstGeom>
          <a:ln cap="flat" w="38100">
            <a:solidFill>
              <a:srgbClr val="000000"/>
            </a:solidFill>
            <a:prstDash val="solid"/>
            <a:headEnd type="none" len="sm" w="sm"/>
            <a:tailEnd type="none" len="sm" w="sm"/>
          </a:ln>
        </p:spPr>
      </p:sp>
      <p:sp>
        <p:nvSpPr>
          <p:cNvPr name="Freeform 15" id="15"/>
          <p:cNvSpPr/>
          <p:nvPr/>
        </p:nvSpPr>
        <p:spPr>
          <a:xfrm flipH="false" flipV="false" rot="0">
            <a:off x="11343152" y="2535119"/>
            <a:ext cx="4101645" cy="2183849"/>
          </a:xfrm>
          <a:custGeom>
            <a:avLst/>
            <a:gdLst/>
            <a:ahLst/>
            <a:cxnLst/>
            <a:rect r="r" b="b" t="t" l="l"/>
            <a:pathLst>
              <a:path h="2183849" w="4101645">
                <a:moveTo>
                  <a:pt x="0" y="0"/>
                </a:moveTo>
                <a:lnTo>
                  <a:pt x="4101646" y="0"/>
                </a:lnTo>
                <a:lnTo>
                  <a:pt x="4101646" y="2183849"/>
                </a:lnTo>
                <a:lnTo>
                  <a:pt x="0" y="2183849"/>
                </a:lnTo>
                <a:lnTo>
                  <a:pt x="0" y="0"/>
                </a:lnTo>
                <a:close/>
              </a:path>
            </a:pathLst>
          </a:custGeom>
          <a:blipFill>
            <a:blip r:embed="rId7"/>
            <a:stretch>
              <a:fillRect l="0" t="0" r="0" b="0"/>
            </a:stretch>
          </a:blipFill>
        </p:spPr>
      </p:sp>
      <p:sp>
        <p:nvSpPr>
          <p:cNvPr name="Freeform 16" id="16"/>
          <p:cNvSpPr/>
          <p:nvPr/>
        </p:nvSpPr>
        <p:spPr>
          <a:xfrm flipH="false" flipV="false" rot="0">
            <a:off x="7605801" y="1636712"/>
            <a:ext cx="637019" cy="729918"/>
          </a:xfrm>
          <a:custGeom>
            <a:avLst/>
            <a:gdLst/>
            <a:ahLst/>
            <a:cxnLst/>
            <a:rect r="r" b="b" t="t" l="l"/>
            <a:pathLst>
              <a:path h="729918" w="637019">
                <a:moveTo>
                  <a:pt x="0" y="0"/>
                </a:moveTo>
                <a:lnTo>
                  <a:pt x="637019" y="0"/>
                </a:lnTo>
                <a:lnTo>
                  <a:pt x="637019" y="729918"/>
                </a:lnTo>
                <a:lnTo>
                  <a:pt x="0" y="729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280678" y="9787535"/>
            <a:ext cx="1932682" cy="297179"/>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Alatsi Bold"/>
              </a:rPr>
              <a:t>[2] source: YourGov</a:t>
            </a:r>
          </a:p>
        </p:txBody>
      </p:sp>
      <p:sp>
        <p:nvSpPr>
          <p:cNvPr name="TextBox 18" id="18"/>
          <p:cNvSpPr txBox="true"/>
          <p:nvPr/>
        </p:nvSpPr>
        <p:spPr>
          <a:xfrm rot="0">
            <a:off x="1299728" y="9397557"/>
            <a:ext cx="4201517" cy="297179"/>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Alatsi Bold"/>
              </a:rPr>
              <a:t>[1] source: S&amp;P Global Market Intelligence   </a:t>
            </a:r>
          </a:p>
        </p:txBody>
      </p:sp>
      <p:sp>
        <p:nvSpPr>
          <p:cNvPr name="TextBox 19" id="19"/>
          <p:cNvSpPr txBox="true"/>
          <p:nvPr/>
        </p:nvSpPr>
        <p:spPr>
          <a:xfrm rot="0">
            <a:off x="9830246" y="5066579"/>
            <a:ext cx="7127457" cy="34925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Alatsi Bold"/>
              </a:rPr>
              <a:t>Identified six countries based on [1] </a:t>
            </a:r>
          </a:p>
        </p:txBody>
      </p:sp>
      <p:sp>
        <p:nvSpPr>
          <p:cNvPr name="TextBox 20" id="20"/>
          <p:cNvSpPr txBox="true"/>
          <p:nvPr/>
        </p:nvSpPr>
        <p:spPr>
          <a:xfrm rot="0">
            <a:off x="9830246" y="7177612"/>
            <a:ext cx="7127457" cy="70167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Alatsi Bold"/>
              </a:rPr>
              <a:t>Calculated a composite ranking score for each country by aggregating the weighted scores of the selected indicators. </a:t>
            </a:r>
          </a:p>
        </p:txBody>
      </p:sp>
      <p:sp>
        <p:nvSpPr>
          <p:cNvPr name="TextBox 21" id="21"/>
          <p:cNvSpPr txBox="true"/>
          <p:nvPr/>
        </p:nvSpPr>
        <p:spPr>
          <a:xfrm rot="0">
            <a:off x="9830246" y="8056917"/>
            <a:ext cx="7127457" cy="70167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Alatsi Bold"/>
              </a:rPr>
              <a:t>This ranking score served as a quantitative measure of the countries attractiveness as potential markets for NBA expansion.</a:t>
            </a:r>
          </a:p>
        </p:txBody>
      </p:sp>
      <p:sp>
        <p:nvSpPr>
          <p:cNvPr name="TextBox 22" id="22"/>
          <p:cNvSpPr txBox="true"/>
          <p:nvPr/>
        </p:nvSpPr>
        <p:spPr>
          <a:xfrm rot="0">
            <a:off x="8423424" y="1597811"/>
            <a:ext cx="1441152" cy="721996"/>
          </a:xfrm>
          <a:prstGeom prst="rect">
            <a:avLst/>
          </a:prstGeom>
        </p:spPr>
        <p:txBody>
          <a:bodyPr anchor="t" rtlCol="false" tIns="0" lIns="0" bIns="0" rIns="0">
            <a:spAutoFit/>
          </a:bodyPr>
          <a:lstStyle/>
          <a:p>
            <a:pPr algn="ctr">
              <a:lnSpc>
                <a:spcPts val="5879"/>
              </a:lnSpc>
              <a:spcBef>
                <a:spcPct val="0"/>
              </a:spcBef>
            </a:pPr>
            <a:r>
              <a:rPr lang="en-US" sz="4199">
                <a:solidFill>
                  <a:srgbClr val="000000"/>
                </a:solidFill>
                <a:latin typeface="Alatsi Bold"/>
              </a:rPr>
              <a:t>CHINA</a:t>
            </a:r>
          </a:p>
        </p:txBody>
      </p:sp>
      <p:sp>
        <p:nvSpPr>
          <p:cNvPr name="TextBox 23" id="23"/>
          <p:cNvSpPr txBox="true"/>
          <p:nvPr/>
        </p:nvSpPr>
        <p:spPr>
          <a:xfrm rot="0">
            <a:off x="9830246" y="5593458"/>
            <a:ext cx="7127457" cy="140652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Alatsi Bold"/>
              </a:rPr>
              <a:t>Key indicators from world_country_data dataset i.e. population density, GDP, urban population percentage, education enrollment rates, unemployment rate, and tax revenue percentage, were used to construct a comprehensive model.</a:t>
            </a:r>
          </a:p>
        </p:txBody>
      </p:sp>
      <p:sp>
        <p:nvSpPr>
          <p:cNvPr name="TextBox 24" id="24"/>
          <p:cNvSpPr txBox="true"/>
          <p:nvPr/>
        </p:nvSpPr>
        <p:spPr>
          <a:xfrm rot="0">
            <a:off x="2679116" y="258763"/>
            <a:ext cx="13180039"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INTERNATIONAL FANBASE</a:t>
            </a:r>
          </a:p>
        </p:txBody>
      </p:sp>
    </p:spTree>
  </p:cSld>
  <p:clrMapOvr>
    <a:masterClrMapping/>
  </p:clrMapOvr>
  <p:transition spd="fast">
    <p:wipe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64167"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11959" y="866775"/>
            <a:ext cx="13464081" cy="1377947"/>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REFERENCES</a:t>
            </a:r>
          </a:p>
        </p:txBody>
      </p:sp>
      <p:sp>
        <p:nvSpPr>
          <p:cNvPr name="TextBox 4" id="4"/>
          <p:cNvSpPr txBox="true"/>
          <p:nvPr/>
        </p:nvSpPr>
        <p:spPr>
          <a:xfrm rot="0">
            <a:off x="5709529" y="904793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a:t>
            </a:r>
            <a:r>
              <a:rPr lang="en-US" sz="2700">
                <a:solidFill>
                  <a:srgbClr val="000000"/>
                </a:solidFill>
                <a:latin typeface="Alatsi Bold"/>
              </a:rPr>
              <a:t> | 2024</a:t>
            </a:r>
          </a:p>
        </p:txBody>
      </p:sp>
      <p:sp>
        <p:nvSpPr>
          <p:cNvPr name="AutoShape 5" id="5"/>
          <p:cNvSpPr/>
          <p:nvPr/>
        </p:nvSpPr>
        <p:spPr>
          <a:xfrm>
            <a:off x="-254016" y="9308917"/>
            <a:ext cx="7105264" cy="19050"/>
          </a:xfrm>
          <a:prstGeom prst="line">
            <a:avLst/>
          </a:prstGeom>
          <a:ln cap="flat" w="114300">
            <a:solidFill>
              <a:srgbClr val="71BF6D"/>
            </a:solidFill>
            <a:prstDash val="solid"/>
            <a:headEnd type="none" len="sm" w="sm"/>
            <a:tailEnd type="none" len="sm" w="sm"/>
          </a:ln>
        </p:spPr>
      </p:sp>
      <p:sp>
        <p:nvSpPr>
          <p:cNvPr name="AutoShape 6" id="6"/>
          <p:cNvSpPr/>
          <p:nvPr/>
        </p:nvSpPr>
        <p:spPr>
          <a:xfrm>
            <a:off x="11436752" y="9308917"/>
            <a:ext cx="7105264" cy="19050"/>
          </a:xfrm>
          <a:prstGeom prst="line">
            <a:avLst/>
          </a:prstGeom>
          <a:ln cap="flat" w="114300">
            <a:solidFill>
              <a:srgbClr val="71BF6D"/>
            </a:solidFill>
            <a:prstDash val="solid"/>
            <a:headEnd type="none" len="sm" w="sm"/>
            <a:tailEnd type="none" len="sm" w="sm"/>
          </a:ln>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21</a:t>
              </a:r>
            </a:p>
          </p:txBody>
        </p:sp>
      </p:grpSp>
      <p:sp>
        <p:nvSpPr>
          <p:cNvPr name="Freeform 12" id="12"/>
          <p:cNvSpPr/>
          <p:nvPr/>
        </p:nvSpPr>
        <p:spPr>
          <a:xfrm flipH="false" flipV="false" rot="0">
            <a:off x="-3657600"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261368" y="3086100"/>
            <a:ext cx="3635987" cy="4114800"/>
          </a:xfrm>
          <a:custGeom>
            <a:avLst/>
            <a:gdLst/>
            <a:ahLst/>
            <a:cxnLst/>
            <a:rect r="r" b="b" t="t" l="l"/>
            <a:pathLst>
              <a:path h="4114800" w="3635987">
                <a:moveTo>
                  <a:pt x="0" y="0"/>
                </a:moveTo>
                <a:lnTo>
                  <a:pt x="3635987" y="0"/>
                </a:lnTo>
                <a:lnTo>
                  <a:pt x="363598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2942033" y="2244722"/>
            <a:ext cx="5040239" cy="3209923"/>
            <a:chOff x="0" y="0"/>
            <a:chExt cx="6720318" cy="4279898"/>
          </a:xfrm>
        </p:grpSpPr>
        <p:sp>
          <p:nvSpPr>
            <p:cNvPr name="TextBox 15" id="15"/>
            <p:cNvSpPr txBox="true"/>
            <p:nvPr/>
          </p:nvSpPr>
          <p:spPr>
            <a:xfrm rot="0">
              <a:off x="0" y="-57150"/>
              <a:ext cx="2950222" cy="666748"/>
            </a:xfrm>
            <a:prstGeom prst="rect">
              <a:avLst/>
            </a:prstGeom>
          </p:spPr>
          <p:txBody>
            <a:bodyPr anchor="t" rtlCol="false" tIns="0" lIns="0" bIns="0" rIns="0">
              <a:spAutoFit/>
            </a:bodyPr>
            <a:lstStyle/>
            <a:p>
              <a:pPr>
                <a:lnSpc>
                  <a:spcPts val="4200"/>
                </a:lnSpc>
              </a:pPr>
              <a:r>
                <a:rPr lang="en-US" sz="3000">
                  <a:solidFill>
                    <a:srgbClr val="000000"/>
                  </a:solidFill>
                  <a:latin typeface="Alatsi Bold"/>
                </a:rPr>
                <a:t>Data sources</a:t>
              </a:r>
            </a:p>
          </p:txBody>
        </p:sp>
        <p:sp>
          <p:nvSpPr>
            <p:cNvPr name="TextBox 16" id="16"/>
            <p:cNvSpPr txBox="true"/>
            <p:nvPr/>
          </p:nvSpPr>
          <p:spPr>
            <a:xfrm rot="0">
              <a:off x="225988" y="949323"/>
              <a:ext cx="6494330" cy="3330574"/>
            </a:xfrm>
            <a:prstGeom prst="rect">
              <a:avLst/>
            </a:prstGeom>
          </p:spPr>
          <p:txBody>
            <a:bodyPr anchor="t" rtlCol="false" tIns="0" lIns="0" bIns="0" rIns="0">
              <a:spAutoFit/>
            </a:bodyPr>
            <a:lstStyle/>
            <a:p>
              <a:pPr marL="518162" indent="-259081" lvl="1">
                <a:lnSpc>
                  <a:spcPts val="4080"/>
                </a:lnSpc>
                <a:buAutoNum type="arabicPeriod" startAt="1"/>
              </a:pPr>
              <a:r>
                <a:rPr lang="en-US" sz="2400" u="sng">
                  <a:solidFill>
                    <a:srgbClr val="000000"/>
                  </a:solidFill>
                  <a:latin typeface="Alatsi"/>
                </a:rPr>
                <a:t>NBA Financial Data</a:t>
              </a:r>
            </a:p>
            <a:p>
              <a:pPr marL="518162" indent="-259081" lvl="1">
                <a:lnSpc>
                  <a:spcPts val="4080"/>
                </a:lnSpc>
                <a:buAutoNum type="arabicPeriod" startAt="1"/>
              </a:pPr>
              <a:r>
                <a:rPr lang="en-US" sz="2400" u="sng">
                  <a:solidFill>
                    <a:srgbClr val="000000"/>
                  </a:solidFill>
                  <a:latin typeface="Alatsi"/>
                  <a:hlinkClick r:id="rId6" tooltip="https://umd.instructure.com/courses/1365192"/>
                </a:rPr>
                <a:t>US City Data</a:t>
              </a:r>
            </a:p>
            <a:p>
              <a:pPr marL="518162" indent="-259081" lvl="1">
                <a:lnSpc>
                  <a:spcPts val="4080"/>
                </a:lnSpc>
                <a:buAutoNum type="arabicPeriod" startAt="1"/>
              </a:pPr>
              <a:r>
                <a:rPr lang="en-US" sz="2400" u="sng">
                  <a:solidFill>
                    <a:srgbClr val="000000"/>
                  </a:solidFill>
                  <a:latin typeface="Alatsi"/>
                </a:rPr>
                <a:t>World Country Data</a:t>
              </a:r>
            </a:p>
            <a:p>
              <a:pPr marL="518162" indent="-259081" lvl="1">
                <a:lnSpc>
                  <a:spcPts val="4080"/>
                </a:lnSpc>
                <a:buAutoNum type="arabicPeriod" startAt="1"/>
              </a:pPr>
              <a:r>
                <a:rPr lang="en-US" sz="2400" u="sng">
                  <a:solidFill>
                    <a:srgbClr val="000000"/>
                  </a:solidFill>
                  <a:latin typeface="Alatsi Bold"/>
                  <a:hlinkClick r:id="rId7" tooltip="https://en.wikipedia.org/wiki/List_of_U.S._metropolitan_areas_by_GDP_per_capita"/>
                </a:rPr>
                <a:t>GDP per capita</a:t>
              </a:r>
            </a:p>
            <a:p>
              <a:pPr marL="518162" indent="-259081" lvl="1">
                <a:lnSpc>
                  <a:spcPts val="4080"/>
                </a:lnSpc>
                <a:buAutoNum type="arabicPeriod" startAt="1"/>
              </a:pPr>
              <a:r>
                <a:rPr lang="en-US" sz="2400" u="sng">
                  <a:solidFill>
                    <a:srgbClr val="000000"/>
                  </a:solidFill>
                  <a:latin typeface="Alatsi Bold"/>
                  <a:hlinkClick r:id="rId8" tooltip="https://www.reddit.com/r/nbadiscussion/"/>
                </a:rPr>
                <a:t>Reddit API for sentiment analysis</a:t>
              </a:r>
            </a:p>
          </p:txBody>
        </p:sp>
      </p:grpSp>
      <p:grpSp>
        <p:nvGrpSpPr>
          <p:cNvPr name="Group 17" id="17"/>
          <p:cNvGrpSpPr/>
          <p:nvPr/>
        </p:nvGrpSpPr>
        <p:grpSpPr>
          <a:xfrm rot="0">
            <a:off x="2694656" y="5938838"/>
            <a:ext cx="5534993" cy="2524123"/>
            <a:chOff x="0" y="0"/>
            <a:chExt cx="7379991" cy="3365498"/>
          </a:xfrm>
        </p:grpSpPr>
        <p:sp>
          <p:nvSpPr>
            <p:cNvPr name="TextBox 18" id="18"/>
            <p:cNvSpPr txBox="true"/>
            <p:nvPr/>
          </p:nvSpPr>
          <p:spPr>
            <a:xfrm rot="0">
              <a:off x="0" y="-57150"/>
              <a:ext cx="2950222" cy="666748"/>
            </a:xfrm>
            <a:prstGeom prst="rect">
              <a:avLst/>
            </a:prstGeom>
          </p:spPr>
          <p:txBody>
            <a:bodyPr anchor="t" rtlCol="false" tIns="0" lIns="0" bIns="0" rIns="0">
              <a:spAutoFit/>
            </a:bodyPr>
            <a:lstStyle/>
            <a:p>
              <a:pPr>
                <a:lnSpc>
                  <a:spcPts val="4200"/>
                </a:lnSpc>
              </a:pPr>
              <a:r>
                <a:rPr lang="en-US" sz="3000">
                  <a:solidFill>
                    <a:srgbClr val="000000"/>
                  </a:solidFill>
                  <a:latin typeface="Alatsi Bold"/>
                </a:rPr>
                <a:t>Articles</a:t>
              </a:r>
            </a:p>
          </p:txBody>
        </p:sp>
        <p:sp>
          <p:nvSpPr>
            <p:cNvPr name="TextBox 19" id="19"/>
            <p:cNvSpPr txBox="true"/>
            <p:nvPr/>
          </p:nvSpPr>
          <p:spPr>
            <a:xfrm rot="0">
              <a:off x="742124" y="720723"/>
              <a:ext cx="6637867" cy="2644774"/>
            </a:xfrm>
            <a:prstGeom prst="rect">
              <a:avLst/>
            </a:prstGeom>
          </p:spPr>
          <p:txBody>
            <a:bodyPr anchor="t" rtlCol="false" tIns="0" lIns="0" bIns="0" rIns="0">
              <a:spAutoFit/>
            </a:bodyPr>
            <a:lstStyle/>
            <a:p>
              <a:pPr algn="just" marL="518162" indent="-259081" lvl="1">
                <a:lnSpc>
                  <a:spcPts val="4080"/>
                </a:lnSpc>
                <a:buAutoNum type="arabicPeriod" startAt="1"/>
              </a:pPr>
              <a:r>
                <a:rPr lang="en-US" sz="2400" u="sng">
                  <a:solidFill>
                    <a:srgbClr val="000000"/>
                  </a:solidFill>
                  <a:latin typeface="Alatsi Bold"/>
                  <a:hlinkClick r:id="rId9" tooltip="https://today.yougov.com/sport/articles/35690-nba-following-outside-its-home-market"/>
                </a:rPr>
                <a:t>Global market composition</a:t>
              </a:r>
            </a:p>
            <a:p>
              <a:pPr algn="just" marL="518162" indent="-259081" lvl="1">
                <a:lnSpc>
                  <a:spcPts val="4080"/>
                </a:lnSpc>
                <a:buAutoNum type="arabicPeriod" startAt="1"/>
              </a:pPr>
              <a:r>
                <a:rPr lang="en-US" sz="2400" u="sng">
                  <a:solidFill>
                    <a:srgbClr val="000000"/>
                  </a:solidFill>
                  <a:latin typeface="Alatsi Bold"/>
                  <a:hlinkClick r:id="rId10" tooltip="https://today.yougov.com/sport/articles/35690-nba-following-outside-its-home-market"/>
                </a:rPr>
                <a:t>Brand equity</a:t>
              </a:r>
            </a:p>
            <a:p>
              <a:pPr algn="just" marL="518162" indent="-259081" lvl="1">
                <a:lnSpc>
                  <a:spcPts val="4080"/>
                </a:lnSpc>
                <a:buAutoNum type="arabicPeriod" startAt="1"/>
              </a:pPr>
              <a:r>
                <a:rPr lang="en-US" sz="2400" u="sng">
                  <a:solidFill>
                    <a:srgbClr val="000000"/>
                  </a:solidFill>
                  <a:latin typeface="Alatsi Bold"/>
                  <a:hlinkClick r:id="rId11" tooltip="https://today.yougov.com/sport/articles/35690-nba-following-outside-its-home-market"/>
                </a:rPr>
                <a:t>International fanbase </a:t>
              </a:r>
              <a:r>
                <a:rPr lang="en-US" sz="2400">
                  <a:solidFill>
                    <a:srgbClr val="000000"/>
                  </a:solidFill>
                  <a:latin typeface="Alatsi"/>
                </a:rPr>
                <a:t>- YourGov</a:t>
              </a:r>
            </a:p>
            <a:p>
              <a:pPr algn="just" marL="518162" indent="-259081" lvl="1">
                <a:lnSpc>
                  <a:spcPts val="4080"/>
                </a:lnSpc>
                <a:buAutoNum type="arabicPeriod" startAt="1"/>
              </a:pPr>
              <a:r>
                <a:rPr lang="en-US" sz="2400" u="sng">
                  <a:solidFill>
                    <a:srgbClr val="000000"/>
                  </a:solidFill>
                  <a:latin typeface="Alatsi Bold"/>
                  <a:hlinkClick r:id="rId12" tooltip="https://www.spglobal.com/marketintelligence/en/news-insights/research/global-nba-basketball-viewers-2024"/>
                </a:rPr>
                <a:t>International fanbase</a:t>
              </a:r>
              <a:r>
                <a:rPr lang="en-US" sz="2400">
                  <a:solidFill>
                    <a:srgbClr val="000000"/>
                  </a:solidFill>
                  <a:latin typeface="Alatsi"/>
                </a:rPr>
                <a:t> - S&amp;PGlobal</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Bold"/>
              </a:rPr>
              <a:t>THANK YOU</a:t>
            </a:r>
          </a:p>
        </p:txBody>
      </p:sp>
      <p:sp>
        <p:nvSpPr>
          <p:cNvPr name="TextBox 3" id="3"/>
          <p:cNvSpPr txBox="true"/>
          <p:nvPr/>
        </p:nvSpPr>
        <p:spPr>
          <a:xfrm rot="0">
            <a:off x="6927671" y="1846941"/>
            <a:ext cx="6882108" cy="533299"/>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Dataholics</a:t>
            </a:r>
            <a:r>
              <a:rPr lang="en-US" sz="3126">
                <a:solidFill>
                  <a:srgbClr val="000000"/>
                </a:solidFill>
                <a:latin typeface="Alatsi Bold"/>
              </a:rPr>
              <a:t> | 2024</a:t>
            </a:r>
          </a:p>
        </p:txBody>
      </p:sp>
      <p:grpSp>
        <p:nvGrpSpPr>
          <p:cNvPr name="Group 4" id="4"/>
          <p:cNvGrpSpPr/>
          <p:nvPr/>
        </p:nvGrpSpPr>
        <p:grpSpPr>
          <a:xfrm rot="0">
            <a:off x="-31071" y="0"/>
            <a:ext cx="4239083" cy="10287000"/>
            <a:chOff x="0" y="0"/>
            <a:chExt cx="5652111" cy="13716000"/>
          </a:xfrm>
        </p:grpSpPr>
        <p:grpSp>
          <p:nvGrpSpPr>
            <p:cNvPr name="Group 5" id="5"/>
            <p:cNvGrpSpPr/>
            <p:nvPr/>
          </p:nvGrpSpPr>
          <p:grpSpPr>
            <a:xfrm rot="0">
              <a:off x="2826056" y="0"/>
              <a:ext cx="2826056" cy="13716000"/>
              <a:chOff x="0" y="0"/>
              <a:chExt cx="558233" cy="2709333"/>
            </a:xfrm>
          </p:grpSpPr>
          <p:sp>
            <p:nvSpPr>
              <p:cNvPr name="Freeform 6" id="6"/>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FDE5C8"/>
              </a:solidFill>
            </p:spPr>
          </p:sp>
          <p:sp>
            <p:nvSpPr>
              <p:cNvPr name="TextBox 7" id="7"/>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13028" y="0"/>
              <a:ext cx="2826056" cy="13716000"/>
              <a:chOff x="0" y="0"/>
              <a:chExt cx="558233" cy="2709333"/>
            </a:xfrm>
          </p:grpSpPr>
          <p:sp>
            <p:nvSpPr>
              <p:cNvPr name="Freeform 9" id="9"/>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8F4A20"/>
              </a:solidFill>
            </p:spPr>
          </p:sp>
          <p:sp>
            <p:nvSpPr>
              <p:cNvPr name="TextBox 10" id="10"/>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2826056" cy="13716000"/>
              <a:chOff x="0" y="0"/>
              <a:chExt cx="558233" cy="2709333"/>
            </a:xfrm>
          </p:grpSpPr>
          <p:sp>
            <p:nvSpPr>
              <p:cNvPr name="Freeform 12" id="12"/>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71BF6D"/>
              </a:solidFill>
            </p:spPr>
          </p:sp>
          <p:sp>
            <p:nvSpPr>
              <p:cNvPr name="TextBox 13" id="13"/>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5708232" y="6205590"/>
            <a:ext cx="9363020" cy="1028700"/>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Alatsi Bold"/>
              </a:rPr>
              <a:t>With Seattle as our slam-dunk choice, we're ready to swim upstream to victory!</a:t>
            </a:r>
          </a:p>
        </p:txBody>
      </p:sp>
      <p:sp>
        <p:nvSpPr>
          <p:cNvPr name="Freeform 17" id="17"/>
          <p:cNvSpPr/>
          <p:nvPr/>
        </p:nvSpPr>
        <p:spPr>
          <a:xfrm flipH="false" flipV="false" rot="0">
            <a:off x="14435554" y="5968811"/>
            <a:ext cx="3493839" cy="4114800"/>
          </a:xfrm>
          <a:custGeom>
            <a:avLst/>
            <a:gdLst/>
            <a:ahLst/>
            <a:cxnLst/>
            <a:rect r="r" b="b" t="t" l="l"/>
            <a:pathLst>
              <a:path h="4114800" w="3493839">
                <a:moveTo>
                  <a:pt x="0" y="0"/>
                </a:moveTo>
                <a:lnTo>
                  <a:pt x="3493840" y="0"/>
                </a:lnTo>
                <a:lnTo>
                  <a:pt x="34938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Datahoilics</a:t>
            </a:r>
            <a:r>
              <a:rPr lang="en-US" sz="2700">
                <a:solidFill>
                  <a:srgbClr val="000000"/>
                </a:solidFill>
                <a:latin typeface="Alatsi Bold"/>
              </a:rPr>
              <a:t> | 2024</a:t>
            </a:r>
          </a:p>
        </p:txBody>
      </p:sp>
      <p:sp>
        <p:nvSpPr>
          <p:cNvPr name="AutoShape 3" id="3"/>
          <p:cNvSpPr/>
          <p:nvPr/>
        </p:nvSpPr>
        <p:spPr>
          <a:xfrm flipH="true" flipV="true">
            <a:off x="1090490" y="-104525"/>
            <a:ext cx="5403" cy="2997456"/>
          </a:xfrm>
          <a:prstGeom prst="line">
            <a:avLst/>
          </a:prstGeom>
          <a:ln cap="flat" w="114300">
            <a:solidFill>
              <a:srgbClr val="71BF6D"/>
            </a:solidFill>
            <a:prstDash val="solid"/>
            <a:headEnd type="none" len="sm" w="sm"/>
            <a:tailEnd type="none" len="sm" w="sm"/>
          </a:ln>
        </p:spPr>
      </p:sp>
      <p:sp>
        <p:nvSpPr>
          <p:cNvPr name="AutoShape 4" id="4"/>
          <p:cNvSpPr/>
          <p:nvPr/>
        </p:nvSpPr>
        <p:spPr>
          <a:xfrm flipH="true" flipV="true">
            <a:off x="1085850" y="7289441"/>
            <a:ext cx="5403" cy="2997456"/>
          </a:xfrm>
          <a:prstGeom prst="line">
            <a:avLst/>
          </a:prstGeom>
          <a:ln cap="flat" w="114300">
            <a:solidFill>
              <a:srgbClr val="71BF6D"/>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
        <p:nvSpPr>
          <p:cNvPr name="Freeform 10" id="10"/>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892058" y="8736040"/>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261734" y="3608902"/>
            <a:ext cx="3674730" cy="3100554"/>
          </a:xfrm>
          <a:custGeom>
            <a:avLst/>
            <a:gdLst/>
            <a:ahLst/>
            <a:cxnLst/>
            <a:rect r="r" b="b" t="t" l="l"/>
            <a:pathLst>
              <a:path h="3100554" w="3674730">
                <a:moveTo>
                  <a:pt x="0" y="0"/>
                </a:moveTo>
                <a:lnTo>
                  <a:pt x="3674730" y="0"/>
                </a:lnTo>
                <a:lnTo>
                  <a:pt x="3674730" y="3100554"/>
                </a:lnTo>
                <a:lnTo>
                  <a:pt x="0" y="3100554"/>
                </a:lnTo>
                <a:lnTo>
                  <a:pt x="0" y="0"/>
                </a:lnTo>
                <a:close/>
              </a:path>
            </a:pathLst>
          </a:custGeom>
          <a:blipFill>
            <a:blip r:embed="rId4"/>
            <a:stretch>
              <a:fillRect l="0" t="0" r="0" b="0"/>
            </a:stretch>
          </a:blipFill>
        </p:spPr>
      </p:sp>
      <p:sp>
        <p:nvSpPr>
          <p:cNvPr name="Freeform 13" id="13"/>
          <p:cNvSpPr/>
          <p:nvPr/>
        </p:nvSpPr>
        <p:spPr>
          <a:xfrm flipH="false" flipV="false" rot="0">
            <a:off x="7722745" y="3565686"/>
            <a:ext cx="4339636" cy="2754833"/>
          </a:xfrm>
          <a:custGeom>
            <a:avLst/>
            <a:gdLst/>
            <a:ahLst/>
            <a:cxnLst/>
            <a:rect r="r" b="b" t="t" l="l"/>
            <a:pathLst>
              <a:path h="2754833" w="4339636">
                <a:moveTo>
                  <a:pt x="0" y="0"/>
                </a:moveTo>
                <a:lnTo>
                  <a:pt x="4339636" y="0"/>
                </a:lnTo>
                <a:lnTo>
                  <a:pt x="4339636" y="2754833"/>
                </a:lnTo>
                <a:lnTo>
                  <a:pt x="0" y="2754833"/>
                </a:lnTo>
                <a:lnTo>
                  <a:pt x="0" y="0"/>
                </a:lnTo>
                <a:close/>
              </a:path>
            </a:pathLst>
          </a:custGeom>
          <a:blipFill>
            <a:blip r:embed="rId5"/>
            <a:stretch>
              <a:fillRect l="0" t="0" r="0" b="0"/>
            </a:stretch>
          </a:blipFill>
        </p:spPr>
      </p:sp>
      <p:pic>
        <p:nvPicPr>
          <p:cNvPr name="Picture 14" id="14"/>
          <p:cNvPicPr>
            <a:picLocks noChangeAspect="true"/>
          </p:cNvPicPr>
          <p:nvPr/>
        </p:nvPicPr>
        <p:blipFill>
          <a:blip r:embed="rId6"/>
          <a:stretch>
            <a:fillRect/>
          </a:stretch>
        </p:blipFill>
        <p:spPr>
          <a:xfrm rot="0">
            <a:off x="11149115" y="6665702"/>
            <a:ext cx="4482740" cy="2147928"/>
          </a:xfrm>
          <a:prstGeom prst="rect">
            <a:avLst/>
          </a:prstGeom>
        </p:spPr>
      </p:pic>
      <p:sp>
        <p:nvSpPr>
          <p:cNvPr name="Freeform 15" id="15"/>
          <p:cNvSpPr/>
          <p:nvPr/>
        </p:nvSpPr>
        <p:spPr>
          <a:xfrm flipH="false" flipV="false" rot="0">
            <a:off x="12286658" y="2263142"/>
            <a:ext cx="4023394" cy="2275526"/>
          </a:xfrm>
          <a:custGeom>
            <a:avLst/>
            <a:gdLst/>
            <a:ahLst/>
            <a:cxnLst/>
            <a:rect r="r" b="b" t="t" l="l"/>
            <a:pathLst>
              <a:path h="2275526" w="4023394">
                <a:moveTo>
                  <a:pt x="0" y="0"/>
                </a:moveTo>
                <a:lnTo>
                  <a:pt x="4023393" y="0"/>
                </a:lnTo>
                <a:lnTo>
                  <a:pt x="4023393" y="2275526"/>
                </a:lnTo>
                <a:lnTo>
                  <a:pt x="0" y="2275526"/>
                </a:lnTo>
                <a:lnTo>
                  <a:pt x="0" y="0"/>
                </a:lnTo>
                <a:close/>
              </a:path>
            </a:pathLst>
          </a:custGeom>
          <a:blipFill>
            <a:blip r:embed="rId7"/>
            <a:stretch>
              <a:fillRect l="0" t="0" r="0" b="0"/>
            </a:stretch>
          </a:blipFill>
        </p:spPr>
      </p:sp>
      <p:sp>
        <p:nvSpPr>
          <p:cNvPr name="AutoShape 16" id="16"/>
          <p:cNvSpPr/>
          <p:nvPr/>
        </p:nvSpPr>
        <p:spPr>
          <a:xfrm flipH="true" flipV="true">
            <a:off x="6598795" y="3372365"/>
            <a:ext cx="0" cy="5145473"/>
          </a:xfrm>
          <a:prstGeom prst="line">
            <a:avLst/>
          </a:prstGeom>
          <a:ln cap="flat" w="38100">
            <a:solidFill>
              <a:srgbClr val="000000"/>
            </a:solidFill>
            <a:prstDash val="solid"/>
            <a:headEnd type="none" len="sm" w="sm"/>
            <a:tailEnd type="none" len="sm" w="sm"/>
          </a:ln>
        </p:spPr>
      </p:sp>
      <p:sp>
        <p:nvSpPr>
          <p:cNvPr name="AutoShape 17" id="17"/>
          <p:cNvSpPr/>
          <p:nvPr/>
        </p:nvSpPr>
        <p:spPr>
          <a:xfrm>
            <a:off x="7690973" y="6320519"/>
            <a:ext cx="7368004" cy="0"/>
          </a:xfrm>
          <a:prstGeom prst="line">
            <a:avLst/>
          </a:prstGeom>
          <a:ln cap="flat" w="38100">
            <a:solidFill>
              <a:srgbClr val="000000"/>
            </a:solidFill>
            <a:prstDash val="solid"/>
            <a:headEnd type="none" len="sm" w="sm"/>
            <a:tailEnd type="none" len="sm" w="sm"/>
          </a:ln>
        </p:spPr>
      </p:sp>
      <p:sp>
        <p:nvSpPr>
          <p:cNvPr name="Freeform 18" id="18"/>
          <p:cNvSpPr/>
          <p:nvPr/>
        </p:nvSpPr>
        <p:spPr>
          <a:xfrm flipH="false" flipV="false" rot="0">
            <a:off x="7695714" y="7657745"/>
            <a:ext cx="2896573" cy="1853617"/>
          </a:xfrm>
          <a:custGeom>
            <a:avLst/>
            <a:gdLst/>
            <a:ahLst/>
            <a:cxnLst/>
            <a:rect r="r" b="b" t="t" l="l"/>
            <a:pathLst>
              <a:path h="1853617" w="2896573">
                <a:moveTo>
                  <a:pt x="0" y="0"/>
                </a:moveTo>
                <a:lnTo>
                  <a:pt x="2896572" y="0"/>
                </a:lnTo>
                <a:lnTo>
                  <a:pt x="2896572" y="1853617"/>
                </a:lnTo>
                <a:lnTo>
                  <a:pt x="0" y="1853617"/>
                </a:lnTo>
                <a:lnTo>
                  <a:pt x="0" y="0"/>
                </a:lnTo>
                <a:close/>
              </a:path>
            </a:pathLst>
          </a:custGeom>
          <a:blipFill>
            <a:blip r:embed="rId8"/>
            <a:stretch>
              <a:fillRect l="0" t="0" r="0" b="0"/>
            </a:stretch>
          </a:blipFill>
        </p:spPr>
      </p:sp>
      <p:sp>
        <p:nvSpPr>
          <p:cNvPr name="Freeform 19" id="19"/>
          <p:cNvSpPr/>
          <p:nvPr/>
        </p:nvSpPr>
        <p:spPr>
          <a:xfrm flipH="false" flipV="false" rot="0">
            <a:off x="6972063" y="4461000"/>
            <a:ext cx="1175463" cy="844941"/>
          </a:xfrm>
          <a:custGeom>
            <a:avLst/>
            <a:gdLst/>
            <a:ahLst/>
            <a:cxnLst/>
            <a:rect r="r" b="b" t="t" l="l"/>
            <a:pathLst>
              <a:path h="844941" w="1175463">
                <a:moveTo>
                  <a:pt x="0" y="0"/>
                </a:moveTo>
                <a:lnTo>
                  <a:pt x="1175463" y="0"/>
                </a:lnTo>
                <a:lnTo>
                  <a:pt x="1175463" y="844941"/>
                </a:lnTo>
                <a:lnTo>
                  <a:pt x="0" y="844941"/>
                </a:lnTo>
                <a:lnTo>
                  <a:pt x="0" y="0"/>
                </a:lnTo>
                <a:close/>
              </a:path>
            </a:pathLst>
          </a:custGeom>
          <a:blipFill>
            <a:blip r:embed="rId9"/>
            <a:stretch>
              <a:fillRect l="-2711" t="-4202" r="-2894" b="-7488"/>
            </a:stretch>
          </a:blipFill>
        </p:spPr>
      </p:sp>
      <p:sp>
        <p:nvSpPr>
          <p:cNvPr name="TextBox 20" id="20"/>
          <p:cNvSpPr txBox="true"/>
          <p:nvPr/>
        </p:nvSpPr>
        <p:spPr>
          <a:xfrm rot="0">
            <a:off x="3918390" y="557766"/>
            <a:ext cx="10451219"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DATA EXPLORATION</a:t>
            </a:r>
          </a:p>
        </p:txBody>
      </p:sp>
      <p:sp>
        <p:nvSpPr>
          <p:cNvPr name="TextBox 21" id="21"/>
          <p:cNvSpPr txBox="true"/>
          <p:nvPr/>
        </p:nvSpPr>
        <p:spPr>
          <a:xfrm rot="0">
            <a:off x="2406222" y="2576711"/>
            <a:ext cx="3385754" cy="38925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Alatsi Bold"/>
              </a:rPr>
              <a:t>Demographic features</a:t>
            </a:r>
          </a:p>
        </p:txBody>
      </p:sp>
      <p:sp>
        <p:nvSpPr>
          <p:cNvPr name="TextBox 22" id="22"/>
          <p:cNvSpPr txBox="true"/>
          <p:nvPr/>
        </p:nvSpPr>
        <p:spPr>
          <a:xfrm rot="0">
            <a:off x="2406222" y="3224395"/>
            <a:ext cx="965139"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Bold"/>
              </a:rPr>
              <a:t>Race</a:t>
            </a:r>
          </a:p>
        </p:txBody>
      </p:sp>
      <p:sp>
        <p:nvSpPr>
          <p:cNvPr name="TextBox 23" id="23"/>
          <p:cNvSpPr txBox="true"/>
          <p:nvPr/>
        </p:nvSpPr>
        <p:spPr>
          <a:xfrm rot="0">
            <a:off x="7498748" y="2576711"/>
            <a:ext cx="3385754" cy="38925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Alatsi Bold"/>
              </a:rPr>
              <a:t>Economic features</a:t>
            </a:r>
          </a:p>
        </p:txBody>
      </p:sp>
      <p:sp>
        <p:nvSpPr>
          <p:cNvPr name="TextBox 24" id="24"/>
          <p:cNvSpPr txBox="true"/>
          <p:nvPr/>
        </p:nvSpPr>
        <p:spPr>
          <a:xfrm rot="0">
            <a:off x="11821075" y="6511019"/>
            <a:ext cx="1279426"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Bold"/>
              </a:rPr>
              <a:t>CBSA metro</a:t>
            </a:r>
          </a:p>
        </p:txBody>
      </p:sp>
      <p:sp>
        <p:nvSpPr>
          <p:cNvPr name="TextBox 25" id="25"/>
          <p:cNvSpPr txBox="true"/>
          <p:nvPr/>
        </p:nvSpPr>
        <p:spPr>
          <a:xfrm rot="0">
            <a:off x="7451123" y="6732785"/>
            <a:ext cx="3385754" cy="38925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Alatsi Bold"/>
              </a:rPr>
              <a:t>Geographic features</a:t>
            </a:r>
          </a:p>
        </p:txBody>
      </p:sp>
      <p:grpSp>
        <p:nvGrpSpPr>
          <p:cNvPr name="Group 26" id="26"/>
          <p:cNvGrpSpPr/>
          <p:nvPr/>
        </p:nvGrpSpPr>
        <p:grpSpPr>
          <a:xfrm rot="0">
            <a:off x="11612681" y="4718716"/>
            <a:ext cx="6140706" cy="1367866"/>
            <a:chOff x="0" y="0"/>
            <a:chExt cx="8187608" cy="1823821"/>
          </a:xfrm>
        </p:grpSpPr>
        <p:sp>
          <p:nvSpPr>
            <p:cNvPr name="TextBox 27" id="27"/>
            <p:cNvSpPr txBox="true"/>
            <p:nvPr/>
          </p:nvSpPr>
          <p:spPr>
            <a:xfrm rot="0">
              <a:off x="0" y="-28575"/>
              <a:ext cx="7199283" cy="386714"/>
            </a:xfrm>
            <a:prstGeom prst="rect">
              <a:avLst/>
            </a:prstGeom>
          </p:spPr>
          <p:txBody>
            <a:bodyPr anchor="t" rtlCol="false" tIns="0" lIns="0" bIns="0" rIns="0">
              <a:spAutoFit/>
            </a:bodyPr>
            <a:lstStyle/>
            <a:p>
              <a:pPr>
                <a:lnSpc>
                  <a:spcPts val="2520"/>
                </a:lnSpc>
                <a:spcBef>
                  <a:spcPct val="0"/>
                </a:spcBef>
              </a:pPr>
              <a:r>
                <a:rPr lang="en-US" sz="1800">
                  <a:solidFill>
                    <a:srgbClr val="000000"/>
                  </a:solidFill>
                  <a:latin typeface="Alatsi Bold"/>
                </a:rPr>
                <a:t>Potential size of the fan base and market reach </a:t>
              </a:r>
            </a:p>
          </p:txBody>
        </p:sp>
        <p:sp>
          <p:nvSpPr>
            <p:cNvPr name="TextBox 28" id="28"/>
            <p:cNvSpPr txBox="true"/>
            <p:nvPr/>
          </p:nvSpPr>
          <p:spPr>
            <a:xfrm rot="0">
              <a:off x="0" y="494716"/>
              <a:ext cx="7810870" cy="386714"/>
            </a:xfrm>
            <a:prstGeom prst="rect">
              <a:avLst/>
            </a:prstGeom>
          </p:spPr>
          <p:txBody>
            <a:bodyPr anchor="t" rtlCol="false" tIns="0" lIns="0" bIns="0" rIns="0">
              <a:spAutoFit/>
            </a:bodyPr>
            <a:lstStyle/>
            <a:p>
              <a:pPr>
                <a:lnSpc>
                  <a:spcPts val="2520"/>
                </a:lnSpc>
                <a:spcBef>
                  <a:spcPct val="0"/>
                </a:spcBef>
              </a:pPr>
              <a:r>
                <a:rPr lang="en-US" sz="1800">
                  <a:solidFill>
                    <a:srgbClr val="000000"/>
                  </a:solidFill>
                  <a:latin typeface="Alatsi Bold"/>
                </a:rPr>
                <a:t>Broader pool of potential supporters and consumers</a:t>
              </a:r>
            </a:p>
          </p:txBody>
        </p:sp>
        <p:sp>
          <p:nvSpPr>
            <p:cNvPr name="TextBox 29" id="29"/>
            <p:cNvSpPr txBox="true"/>
            <p:nvPr/>
          </p:nvSpPr>
          <p:spPr>
            <a:xfrm rot="0">
              <a:off x="0" y="1018007"/>
              <a:ext cx="8187608" cy="805814"/>
            </a:xfrm>
            <a:prstGeom prst="rect">
              <a:avLst/>
            </a:prstGeom>
          </p:spPr>
          <p:txBody>
            <a:bodyPr anchor="t" rtlCol="false" tIns="0" lIns="0" bIns="0" rIns="0">
              <a:spAutoFit/>
            </a:bodyPr>
            <a:lstStyle/>
            <a:p>
              <a:pPr>
                <a:lnSpc>
                  <a:spcPts val="2520"/>
                </a:lnSpc>
                <a:spcBef>
                  <a:spcPct val="0"/>
                </a:spcBef>
              </a:pPr>
              <a:r>
                <a:rPr lang="en-US" sz="1800">
                  <a:solidFill>
                    <a:srgbClr val="000000"/>
                  </a:solidFill>
                  <a:latin typeface="Alatsi Bold"/>
                </a:rPr>
                <a:t>Strong economic features indicate a robust market for ticket sales, and other revenue streams</a:t>
              </a:r>
            </a:p>
          </p:txBody>
        </p:sp>
      </p:grpSp>
      <p:sp>
        <p:nvSpPr>
          <p:cNvPr name="TextBox 30" id="30"/>
          <p:cNvSpPr txBox="true"/>
          <p:nvPr/>
        </p:nvSpPr>
        <p:spPr>
          <a:xfrm rot="0">
            <a:off x="2585122" y="6948798"/>
            <a:ext cx="3580606" cy="611504"/>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Alatsi Bold"/>
              </a:rPr>
              <a:t>Provides insights  into diversity and cultural dynamics of the population. </a:t>
            </a:r>
          </a:p>
        </p:txBody>
      </p:sp>
      <p:sp>
        <p:nvSpPr>
          <p:cNvPr name="TextBox 31" id="31"/>
          <p:cNvSpPr txBox="true"/>
          <p:nvPr/>
        </p:nvSpPr>
        <p:spPr>
          <a:xfrm rot="0">
            <a:off x="2585122" y="7750803"/>
            <a:ext cx="3580606" cy="1554479"/>
          </a:xfrm>
          <a:prstGeom prst="rect">
            <a:avLst/>
          </a:prstGeom>
        </p:spPr>
        <p:txBody>
          <a:bodyPr anchor="t" rtlCol="false" tIns="0" lIns="0" bIns="0" rIns="0">
            <a:spAutoFit/>
          </a:bodyPr>
          <a:lstStyle/>
          <a:p>
            <a:pPr>
              <a:lnSpc>
                <a:spcPts val="2520"/>
              </a:lnSpc>
              <a:spcBef>
                <a:spcPct val="0"/>
              </a:spcBef>
            </a:pPr>
            <a:r>
              <a:rPr lang="en-US" sz="1800">
                <a:solidFill>
                  <a:srgbClr val="000000"/>
                </a:solidFill>
                <a:latin typeface="Alatsi Bold"/>
              </a:rPr>
              <a:t>Understanding racial and ethnic makeup helps tailor marketing strategies, engage communities, and foster inclusivity within the fan base. </a:t>
            </a:r>
          </a:p>
        </p:txBody>
      </p:sp>
      <p:sp>
        <p:nvSpPr>
          <p:cNvPr name="TextBox 32" id="32"/>
          <p:cNvSpPr txBox="true"/>
          <p:nvPr/>
        </p:nvSpPr>
        <p:spPr>
          <a:xfrm rot="0">
            <a:off x="11612681" y="8707465"/>
            <a:ext cx="5883259" cy="1240154"/>
          </a:xfrm>
          <a:prstGeom prst="rect">
            <a:avLst/>
          </a:prstGeom>
        </p:spPr>
        <p:txBody>
          <a:bodyPr anchor="t" rtlCol="false" tIns="0" lIns="0" bIns="0" rIns="0">
            <a:spAutoFit/>
          </a:bodyPr>
          <a:lstStyle/>
          <a:p>
            <a:pPr>
              <a:lnSpc>
                <a:spcPts val="2520"/>
              </a:lnSpc>
            </a:pPr>
            <a:r>
              <a:rPr lang="en-US" sz="1800">
                <a:solidFill>
                  <a:srgbClr val="000000"/>
                </a:solidFill>
                <a:latin typeface="Alatsi Bold"/>
              </a:rPr>
              <a:t>Efficient transportation networks and metropolitan amenities enhance fan engagement and player recruitment, contributing to long-term success.</a:t>
            </a:r>
          </a:p>
          <a:p>
            <a:pPr>
              <a:lnSpc>
                <a:spcPts val="2520"/>
              </a:lnSpc>
              <a:spcBef>
                <a:spcPct val="0"/>
              </a:spcBef>
            </a:pPr>
          </a:p>
        </p:txBody>
      </p:sp>
      <p:sp>
        <p:nvSpPr>
          <p:cNvPr name="TextBox 33" id="33"/>
          <p:cNvSpPr txBox="true"/>
          <p:nvPr/>
        </p:nvSpPr>
        <p:spPr>
          <a:xfrm rot="0">
            <a:off x="7620545" y="7240785"/>
            <a:ext cx="2061437"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Bold"/>
              </a:rPr>
              <a:t>Commute time</a:t>
            </a:r>
          </a:p>
        </p:txBody>
      </p:sp>
      <p:sp>
        <p:nvSpPr>
          <p:cNvPr name="TextBox 34" id="34"/>
          <p:cNvSpPr txBox="true"/>
          <p:nvPr/>
        </p:nvSpPr>
        <p:spPr>
          <a:xfrm rot="0">
            <a:off x="7954907" y="3102157"/>
            <a:ext cx="169267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Bold"/>
              </a:rPr>
              <a:t>Income median</a:t>
            </a:r>
          </a:p>
        </p:txBody>
      </p:sp>
      <p:sp>
        <p:nvSpPr>
          <p:cNvPr name="TextBox 35" id="35"/>
          <p:cNvSpPr txBox="true"/>
          <p:nvPr/>
        </p:nvSpPr>
        <p:spPr>
          <a:xfrm rot="0">
            <a:off x="9455005" y="1756645"/>
            <a:ext cx="2366070" cy="46482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 For NBA teams</a:t>
            </a:r>
          </a:p>
        </p:txBody>
      </p:sp>
      <p:grpSp>
        <p:nvGrpSpPr>
          <p:cNvPr name="Group 36" id="36"/>
          <p:cNvGrpSpPr/>
          <p:nvPr/>
        </p:nvGrpSpPr>
        <p:grpSpPr>
          <a:xfrm rot="0">
            <a:off x="6972063" y="5407885"/>
            <a:ext cx="1333523" cy="196723"/>
            <a:chOff x="0" y="0"/>
            <a:chExt cx="1778030" cy="262297"/>
          </a:xfrm>
        </p:grpSpPr>
        <p:grpSp>
          <p:nvGrpSpPr>
            <p:cNvPr name="Group 37" id="37"/>
            <p:cNvGrpSpPr/>
            <p:nvPr/>
          </p:nvGrpSpPr>
          <p:grpSpPr>
            <a:xfrm rot="0">
              <a:off x="0" y="0"/>
              <a:ext cx="262297" cy="26229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7158"/>
              </a:soli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40" id="40"/>
            <p:cNvSpPr txBox="true"/>
            <p:nvPr/>
          </p:nvSpPr>
          <p:spPr>
            <a:xfrm rot="0">
              <a:off x="382089" y="14733"/>
              <a:ext cx="1395942" cy="213782"/>
            </a:xfrm>
            <a:prstGeom prst="rect">
              <a:avLst/>
            </a:prstGeom>
          </p:spPr>
          <p:txBody>
            <a:bodyPr anchor="t" rtlCol="false" tIns="0" lIns="0" bIns="0" rIns="0">
              <a:spAutoFit/>
            </a:bodyPr>
            <a:lstStyle/>
            <a:p>
              <a:pPr algn="ctr">
                <a:lnSpc>
                  <a:spcPts val="1400"/>
                </a:lnSpc>
                <a:spcBef>
                  <a:spcPct val="0"/>
                </a:spcBef>
              </a:pPr>
              <a:r>
                <a:rPr lang="en-US" sz="1000">
                  <a:solidFill>
                    <a:srgbClr val="000000"/>
                  </a:solidFill>
                  <a:latin typeface="Alatsi Bold"/>
                </a:rPr>
                <a:t>City with NBA team</a:t>
              </a:r>
            </a:p>
          </p:txBody>
        </p:sp>
      </p:grpSp>
      <p:grpSp>
        <p:nvGrpSpPr>
          <p:cNvPr name="Group 41" id="41"/>
          <p:cNvGrpSpPr/>
          <p:nvPr/>
        </p:nvGrpSpPr>
        <p:grpSpPr>
          <a:xfrm rot="0">
            <a:off x="6972063" y="5666596"/>
            <a:ext cx="1679201" cy="196723"/>
            <a:chOff x="0" y="0"/>
            <a:chExt cx="2238935" cy="262297"/>
          </a:xfrm>
        </p:grpSpPr>
        <p:grpSp>
          <p:nvGrpSpPr>
            <p:cNvPr name="Group 42" id="42"/>
            <p:cNvGrpSpPr/>
            <p:nvPr/>
          </p:nvGrpSpPr>
          <p:grpSpPr>
            <a:xfrm rot="0">
              <a:off x="0" y="0"/>
              <a:ext cx="262297" cy="26229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985"/>
              </a:solidFill>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45" id="45"/>
            <p:cNvSpPr txBox="true"/>
            <p:nvPr/>
          </p:nvSpPr>
          <p:spPr>
            <a:xfrm rot="0">
              <a:off x="382089" y="-19050"/>
              <a:ext cx="1856846" cy="213782"/>
            </a:xfrm>
            <a:prstGeom prst="rect">
              <a:avLst/>
            </a:prstGeom>
          </p:spPr>
          <p:txBody>
            <a:bodyPr anchor="t" rtlCol="false" tIns="0" lIns="0" bIns="0" rIns="0">
              <a:spAutoFit/>
            </a:bodyPr>
            <a:lstStyle/>
            <a:p>
              <a:pPr algn="ctr">
                <a:lnSpc>
                  <a:spcPts val="1400"/>
                </a:lnSpc>
                <a:spcBef>
                  <a:spcPct val="0"/>
                </a:spcBef>
              </a:pPr>
              <a:r>
                <a:rPr lang="en-US" sz="1000">
                  <a:solidFill>
                    <a:srgbClr val="000000"/>
                  </a:solidFill>
                  <a:latin typeface="Alatsi Bold"/>
                </a:rPr>
                <a:t>City without an NBA team</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66775"/>
            <a:ext cx="16230600"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ANALYTICAL MODELS</a:t>
            </a:r>
          </a:p>
        </p:txBody>
      </p:sp>
      <p:sp>
        <p:nvSpPr>
          <p:cNvPr name="Freeform 3" id="3"/>
          <p:cNvSpPr/>
          <p:nvPr/>
        </p:nvSpPr>
        <p:spPr>
          <a:xfrm flipH="false" flipV="false" rot="0">
            <a:off x="13763350" y="2309364"/>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DE5C8"/>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
        <p:nvSpPr>
          <p:cNvPr name="Freeform 9" id="9"/>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2694554" y="3096385"/>
            <a:ext cx="6450970" cy="1504190"/>
            <a:chOff x="0" y="0"/>
            <a:chExt cx="1699021" cy="396165"/>
          </a:xfrm>
        </p:grpSpPr>
        <p:sp>
          <p:nvSpPr>
            <p:cNvPr name="Freeform 11" id="11"/>
            <p:cNvSpPr/>
            <p:nvPr/>
          </p:nvSpPr>
          <p:spPr>
            <a:xfrm flipH="false" flipV="false" rot="0">
              <a:off x="0" y="0"/>
              <a:ext cx="1699021" cy="396165"/>
            </a:xfrm>
            <a:custGeom>
              <a:avLst/>
              <a:gdLst/>
              <a:ahLst/>
              <a:cxnLst/>
              <a:rect r="r" b="b" t="t" l="l"/>
              <a:pathLst>
                <a:path h="396165" w="1699021">
                  <a:moveTo>
                    <a:pt x="61206" y="0"/>
                  </a:moveTo>
                  <a:lnTo>
                    <a:pt x="1637815" y="0"/>
                  </a:lnTo>
                  <a:cubicBezTo>
                    <a:pt x="1654047" y="0"/>
                    <a:pt x="1669616" y="6448"/>
                    <a:pt x="1681094" y="17927"/>
                  </a:cubicBezTo>
                  <a:cubicBezTo>
                    <a:pt x="1692572" y="29405"/>
                    <a:pt x="1699021" y="44973"/>
                    <a:pt x="1699021" y="61206"/>
                  </a:cubicBezTo>
                  <a:lnTo>
                    <a:pt x="1699021" y="334959"/>
                  </a:lnTo>
                  <a:cubicBezTo>
                    <a:pt x="1699021" y="368762"/>
                    <a:pt x="1671618" y="396165"/>
                    <a:pt x="1637815" y="396165"/>
                  </a:cubicBezTo>
                  <a:lnTo>
                    <a:pt x="61206" y="396165"/>
                  </a:lnTo>
                  <a:cubicBezTo>
                    <a:pt x="44973" y="396165"/>
                    <a:pt x="29405" y="389717"/>
                    <a:pt x="17927" y="378238"/>
                  </a:cubicBezTo>
                  <a:cubicBezTo>
                    <a:pt x="6448" y="366760"/>
                    <a:pt x="0" y="351192"/>
                    <a:pt x="0" y="334959"/>
                  </a:cubicBezTo>
                  <a:lnTo>
                    <a:pt x="0" y="61206"/>
                  </a:lnTo>
                  <a:cubicBezTo>
                    <a:pt x="0" y="44973"/>
                    <a:pt x="6448" y="29405"/>
                    <a:pt x="17927" y="17927"/>
                  </a:cubicBezTo>
                  <a:cubicBezTo>
                    <a:pt x="29405" y="6448"/>
                    <a:pt x="44973" y="0"/>
                    <a:pt x="61206" y="0"/>
                  </a:cubicBezTo>
                  <a:close/>
                </a:path>
              </a:pathLst>
            </a:custGeom>
            <a:solidFill>
              <a:srgbClr val="FDE5C8"/>
            </a:solidFill>
          </p:spPr>
        </p:sp>
        <p:sp>
          <p:nvSpPr>
            <p:cNvPr name="TextBox 12" id="12"/>
            <p:cNvSpPr txBox="true"/>
            <p:nvPr/>
          </p:nvSpPr>
          <p:spPr>
            <a:xfrm>
              <a:off x="0" y="-57150"/>
              <a:ext cx="1699021" cy="453315"/>
            </a:xfrm>
            <a:prstGeom prst="rect">
              <a:avLst/>
            </a:prstGeom>
          </p:spPr>
          <p:txBody>
            <a:bodyPr anchor="ctr" rtlCol="false" tIns="50800" lIns="50800" bIns="50800" rIns="50800"/>
            <a:lstStyle/>
            <a:p>
              <a:pPr algn="ctr">
                <a:lnSpc>
                  <a:spcPts val="3639"/>
                </a:lnSpc>
              </a:pPr>
              <a:r>
                <a:rPr lang="en-US" sz="2599">
                  <a:solidFill>
                    <a:srgbClr val="000000"/>
                  </a:solidFill>
                  <a:latin typeface="Alatsi"/>
                </a:rPr>
                <a:t>Assess each city's NBA readiness through a composite score</a:t>
              </a:r>
            </a:p>
          </p:txBody>
        </p:sp>
      </p:grpSp>
      <p:grpSp>
        <p:nvGrpSpPr>
          <p:cNvPr name="Group 13" id="13"/>
          <p:cNvGrpSpPr/>
          <p:nvPr/>
        </p:nvGrpSpPr>
        <p:grpSpPr>
          <a:xfrm rot="0">
            <a:off x="10084157" y="7468365"/>
            <a:ext cx="6450970" cy="1504190"/>
            <a:chOff x="0" y="0"/>
            <a:chExt cx="1699021" cy="396165"/>
          </a:xfrm>
        </p:grpSpPr>
        <p:sp>
          <p:nvSpPr>
            <p:cNvPr name="Freeform 14" id="14"/>
            <p:cNvSpPr/>
            <p:nvPr/>
          </p:nvSpPr>
          <p:spPr>
            <a:xfrm flipH="false" flipV="false" rot="0">
              <a:off x="0" y="0"/>
              <a:ext cx="1699021" cy="396165"/>
            </a:xfrm>
            <a:custGeom>
              <a:avLst/>
              <a:gdLst/>
              <a:ahLst/>
              <a:cxnLst/>
              <a:rect r="r" b="b" t="t" l="l"/>
              <a:pathLst>
                <a:path h="396165" w="1699021">
                  <a:moveTo>
                    <a:pt x="61206" y="0"/>
                  </a:moveTo>
                  <a:lnTo>
                    <a:pt x="1637815" y="0"/>
                  </a:lnTo>
                  <a:cubicBezTo>
                    <a:pt x="1654047" y="0"/>
                    <a:pt x="1669616" y="6448"/>
                    <a:pt x="1681094" y="17927"/>
                  </a:cubicBezTo>
                  <a:cubicBezTo>
                    <a:pt x="1692572" y="29405"/>
                    <a:pt x="1699021" y="44973"/>
                    <a:pt x="1699021" y="61206"/>
                  </a:cubicBezTo>
                  <a:lnTo>
                    <a:pt x="1699021" y="334959"/>
                  </a:lnTo>
                  <a:cubicBezTo>
                    <a:pt x="1699021" y="368762"/>
                    <a:pt x="1671618" y="396165"/>
                    <a:pt x="1637815" y="396165"/>
                  </a:cubicBezTo>
                  <a:lnTo>
                    <a:pt x="61206" y="396165"/>
                  </a:lnTo>
                  <a:cubicBezTo>
                    <a:pt x="44973" y="396165"/>
                    <a:pt x="29405" y="389717"/>
                    <a:pt x="17927" y="378238"/>
                  </a:cubicBezTo>
                  <a:cubicBezTo>
                    <a:pt x="6448" y="366760"/>
                    <a:pt x="0" y="351192"/>
                    <a:pt x="0" y="334959"/>
                  </a:cubicBezTo>
                  <a:lnTo>
                    <a:pt x="0" y="61206"/>
                  </a:lnTo>
                  <a:cubicBezTo>
                    <a:pt x="0" y="44973"/>
                    <a:pt x="6448" y="29405"/>
                    <a:pt x="17927" y="17927"/>
                  </a:cubicBezTo>
                  <a:cubicBezTo>
                    <a:pt x="29405" y="6448"/>
                    <a:pt x="44973" y="0"/>
                    <a:pt x="61206" y="0"/>
                  </a:cubicBezTo>
                  <a:close/>
                </a:path>
              </a:pathLst>
            </a:custGeom>
            <a:solidFill>
              <a:srgbClr val="FDE5C8"/>
            </a:solidFill>
          </p:spPr>
        </p:sp>
        <p:sp>
          <p:nvSpPr>
            <p:cNvPr name="TextBox 15" id="15"/>
            <p:cNvSpPr txBox="true"/>
            <p:nvPr/>
          </p:nvSpPr>
          <p:spPr>
            <a:xfrm>
              <a:off x="0" y="-38100"/>
              <a:ext cx="1699021" cy="43426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a:t>
            </a:r>
            <a:r>
              <a:rPr lang="en-US" sz="2700">
                <a:solidFill>
                  <a:srgbClr val="000000"/>
                </a:solidFill>
                <a:latin typeface="Alatsi Bold"/>
              </a:rPr>
              <a:t> | 2024</a:t>
            </a:r>
          </a:p>
        </p:txBody>
      </p:sp>
      <p:sp>
        <p:nvSpPr>
          <p:cNvPr name="AutoShape 17" id="17"/>
          <p:cNvSpPr/>
          <p:nvPr/>
        </p:nvSpPr>
        <p:spPr>
          <a:xfrm flipH="true" flipV="true">
            <a:off x="1085850" y="7289441"/>
            <a:ext cx="5403" cy="2997456"/>
          </a:xfrm>
          <a:prstGeom prst="line">
            <a:avLst/>
          </a:prstGeom>
          <a:ln cap="flat" w="114300">
            <a:solidFill>
              <a:srgbClr val="FDE5C8"/>
            </a:solidFill>
            <a:prstDash val="solid"/>
            <a:headEnd type="none" len="sm" w="sm"/>
            <a:tailEnd type="none" len="sm" w="sm"/>
          </a:ln>
        </p:spPr>
      </p:sp>
      <p:sp>
        <p:nvSpPr>
          <p:cNvPr name="AutoShape 18" id="18"/>
          <p:cNvSpPr/>
          <p:nvPr/>
        </p:nvSpPr>
        <p:spPr>
          <a:xfrm flipH="true" flipV="true">
            <a:off x="1090490" y="-104525"/>
            <a:ext cx="5403" cy="2997456"/>
          </a:xfrm>
          <a:prstGeom prst="line">
            <a:avLst/>
          </a:prstGeom>
          <a:ln cap="flat" w="114300">
            <a:solidFill>
              <a:srgbClr val="FDE5C8"/>
            </a:solidFill>
            <a:prstDash val="solid"/>
            <a:headEnd type="none" len="sm" w="sm"/>
            <a:tailEnd type="none" len="sm" w="sm"/>
          </a:ln>
        </p:spPr>
      </p:sp>
      <p:sp>
        <p:nvSpPr>
          <p:cNvPr name="AutoShape 19" id="19"/>
          <p:cNvSpPr/>
          <p:nvPr/>
        </p:nvSpPr>
        <p:spPr>
          <a:xfrm>
            <a:off x="3595294" y="7000333"/>
            <a:ext cx="7047148" cy="0"/>
          </a:xfrm>
          <a:prstGeom prst="line">
            <a:avLst/>
          </a:prstGeom>
          <a:ln cap="flat" w="28575">
            <a:solidFill>
              <a:srgbClr val="000000"/>
            </a:solidFill>
            <a:prstDash val="solid"/>
            <a:headEnd type="none" len="sm" w="sm"/>
            <a:tailEnd type="none" len="sm" w="sm"/>
          </a:ln>
        </p:spPr>
      </p:sp>
      <p:sp>
        <p:nvSpPr>
          <p:cNvPr name="Freeform 20" id="20"/>
          <p:cNvSpPr/>
          <p:nvPr/>
        </p:nvSpPr>
        <p:spPr>
          <a:xfrm flipH="false" flipV="false" rot="0">
            <a:off x="3595294" y="4787148"/>
            <a:ext cx="4649490" cy="1620132"/>
          </a:xfrm>
          <a:custGeom>
            <a:avLst/>
            <a:gdLst/>
            <a:ahLst/>
            <a:cxnLst/>
            <a:rect r="r" b="b" t="t" l="l"/>
            <a:pathLst>
              <a:path h="1620132" w="4649490">
                <a:moveTo>
                  <a:pt x="0" y="0"/>
                </a:moveTo>
                <a:lnTo>
                  <a:pt x="4649490" y="0"/>
                </a:lnTo>
                <a:lnTo>
                  <a:pt x="4649490" y="1620132"/>
                </a:lnTo>
                <a:lnTo>
                  <a:pt x="0" y="1620132"/>
                </a:lnTo>
                <a:lnTo>
                  <a:pt x="0" y="0"/>
                </a:lnTo>
                <a:close/>
              </a:path>
            </a:pathLst>
          </a:custGeom>
          <a:blipFill>
            <a:blip r:embed="rId4"/>
            <a:stretch>
              <a:fillRect l="0" t="0" r="0" b="0"/>
            </a:stretch>
          </a:blipFill>
        </p:spPr>
      </p:sp>
      <p:sp>
        <p:nvSpPr>
          <p:cNvPr name="TextBox 21" id="21"/>
          <p:cNvSpPr txBox="true"/>
          <p:nvPr/>
        </p:nvSpPr>
        <p:spPr>
          <a:xfrm rot="0">
            <a:off x="10570908" y="7754422"/>
            <a:ext cx="5747552" cy="934704"/>
          </a:xfrm>
          <a:prstGeom prst="rect">
            <a:avLst/>
          </a:prstGeom>
        </p:spPr>
        <p:txBody>
          <a:bodyPr anchor="t" rtlCol="false" tIns="0" lIns="0" bIns="0" rIns="0">
            <a:spAutoFit/>
          </a:bodyPr>
          <a:lstStyle/>
          <a:p>
            <a:pPr algn="ctr">
              <a:lnSpc>
                <a:spcPts val="3798"/>
              </a:lnSpc>
            </a:pPr>
            <a:r>
              <a:rPr lang="en-US" sz="2713">
                <a:solidFill>
                  <a:srgbClr val="000000"/>
                </a:solidFill>
                <a:latin typeface="Alatsi Bold"/>
              </a:rPr>
              <a:t>Identify potential NBA host cities by comparing those without teams</a:t>
            </a:r>
          </a:p>
        </p:txBody>
      </p:sp>
      <p:sp>
        <p:nvSpPr>
          <p:cNvPr name="TextBox 22" id="22"/>
          <p:cNvSpPr txBox="true"/>
          <p:nvPr/>
        </p:nvSpPr>
        <p:spPr>
          <a:xfrm rot="0">
            <a:off x="10084157" y="3170887"/>
            <a:ext cx="6450970" cy="1108710"/>
          </a:xfrm>
          <a:prstGeom prst="rect">
            <a:avLst/>
          </a:prstGeom>
        </p:spPr>
        <p:txBody>
          <a:bodyPr anchor="t" rtlCol="false" tIns="0" lIns="0" bIns="0" rIns="0">
            <a:spAutoFit/>
          </a:bodyPr>
          <a:lstStyle/>
          <a:p>
            <a:pPr marL="453392" indent="-226696" lvl="1">
              <a:lnSpc>
                <a:spcPts val="2940"/>
              </a:lnSpc>
              <a:buFont typeface="Arial"/>
              <a:buChar char="•"/>
            </a:pPr>
            <a:r>
              <a:rPr lang="en-US" sz="2100">
                <a:solidFill>
                  <a:srgbClr val="000000"/>
                </a:solidFill>
                <a:latin typeface="Alatsi Bold"/>
              </a:rPr>
              <a:t>Normalized and weighted to highlight stronger metrics, ultimately identifying cities best suited for new teams</a:t>
            </a:r>
          </a:p>
        </p:txBody>
      </p:sp>
      <p:sp>
        <p:nvSpPr>
          <p:cNvPr name="TextBox 23" id="23"/>
          <p:cNvSpPr txBox="true"/>
          <p:nvPr/>
        </p:nvSpPr>
        <p:spPr>
          <a:xfrm rot="0">
            <a:off x="2694554" y="7530714"/>
            <a:ext cx="6450970" cy="365760"/>
          </a:xfrm>
          <a:prstGeom prst="rect">
            <a:avLst/>
          </a:prstGeom>
        </p:spPr>
        <p:txBody>
          <a:bodyPr anchor="t" rtlCol="false" tIns="0" lIns="0" bIns="0" rIns="0">
            <a:spAutoFit/>
          </a:bodyPr>
          <a:lstStyle/>
          <a:p>
            <a:pPr marL="453393" indent="-226697" lvl="1">
              <a:lnSpc>
                <a:spcPts val="2940"/>
              </a:lnSpc>
              <a:buFont typeface="Arial"/>
              <a:buChar char="•"/>
            </a:pPr>
            <a:r>
              <a:rPr lang="en-US" sz="2100">
                <a:solidFill>
                  <a:srgbClr val="000000"/>
                </a:solidFill>
                <a:latin typeface="Alatsi Bold"/>
              </a:rPr>
              <a:t> Established NBA profiles through outlier detection.</a:t>
            </a:r>
            <a:r>
              <a:rPr lang="en-US" sz="2100">
                <a:solidFill>
                  <a:srgbClr val="000000"/>
                </a:solidFill>
                <a:latin typeface="Alatsi Bold"/>
              </a:rPr>
              <a:t> </a:t>
            </a:r>
          </a:p>
        </p:txBody>
      </p:sp>
      <p:sp>
        <p:nvSpPr>
          <p:cNvPr name="TextBox 24" id="24"/>
          <p:cNvSpPr txBox="true"/>
          <p:nvPr/>
        </p:nvSpPr>
        <p:spPr>
          <a:xfrm rot="0">
            <a:off x="10084157" y="4504856"/>
            <a:ext cx="5864714" cy="365760"/>
          </a:xfrm>
          <a:prstGeom prst="rect">
            <a:avLst/>
          </a:prstGeom>
        </p:spPr>
        <p:txBody>
          <a:bodyPr anchor="t" rtlCol="false" tIns="0" lIns="0" bIns="0" rIns="0">
            <a:spAutoFit/>
          </a:bodyPr>
          <a:lstStyle/>
          <a:p>
            <a:pPr marL="453392" indent="-226696" lvl="1">
              <a:lnSpc>
                <a:spcPts val="2940"/>
              </a:lnSpc>
              <a:buFont typeface="Arial"/>
              <a:buChar char="•"/>
            </a:pPr>
            <a:r>
              <a:rPr lang="en-US" sz="2100">
                <a:solidFill>
                  <a:srgbClr val="000000"/>
                </a:solidFill>
                <a:latin typeface="Alatsi Bold"/>
              </a:rPr>
              <a:t>Score range: 0 to 1</a:t>
            </a:r>
          </a:p>
        </p:txBody>
      </p:sp>
      <p:sp>
        <p:nvSpPr>
          <p:cNvPr name="TextBox 25" id="25"/>
          <p:cNvSpPr txBox="true"/>
          <p:nvPr/>
        </p:nvSpPr>
        <p:spPr>
          <a:xfrm rot="0">
            <a:off x="10084157" y="5095875"/>
            <a:ext cx="6450970" cy="737235"/>
          </a:xfrm>
          <a:prstGeom prst="rect">
            <a:avLst/>
          </a:prstGeom>
        </p:spPr>
        <p:txBody>
          <a:bodyPr anchor="t" rtlCol="false" tIns="0" lIns="0" bIns="0" rIns="0">
            <a:spAutoFit/>
          </a:bodyPr>
          <a:lstStyle/>
          <a:p>
            <a:pPr marL="453392" indent="-226696" lvl="1">
              <a:lnSpc>
                <a:spcPts val="2940"/>
              </a:lnSpc>
              <a:buFont typeface="Arial"/>
              <a:buChar char="•"/>
            </a:pPr>
            <a:r>
              <a:rPr lang="en-US" sz="2100">
                <a:solidFill>
                  <a:srgbClr val="000000"/>
                </a:solidFill>
                <a:latin typeface="Alatsi Bold"/>
              </a:rPr>
              <a:t>Higher the score, higher the suitability of a city to host an NBA team</a:t>
            </a:r>
          </a:p>
        </p:txBody>
      </p:sp>
      <p:sp>
        <p:nvSpPr>
          <p:cNvPr name="TextBox 26" id="26"/>
          <p:cNvSpPr txBox="true"/>
          <p:nvPr/>
        </p:nvSpPr>
        <p:spPr>
          <a:xfrm rot="0">
            <a:off x="2694554" y="8172835"/>
            <a:ext cx="6352047" cy="737235"/>
          </a:xfrm>
          <a:prstGeom prst="rect">
            <a:avLst/>
          </a:prstGeom>
        </p:spPr>
        <p:txBody>
          <a:bodyPr anchor="t" rtlCol="false" tIns="0" lIns="0" bIns="0" rIns="0">
            <a:spAutoFit/>
          </a:bodyPr>
          <a:lstStyle/>
          <a:p>
            <a:pPr marL="453393" indent="-226697" lvl="1">
              <a:lnSpc>
                <a:spcPts val="2940"/>
              </a:lnSpc>
              <a:buFont typeface="Arial"/>
              <a:buChar char="•"/>
            </a:pPr>
            <a:r>
              <a:rPr lang="en-US" sz="2100">
                <a:solidFill>
                  <a:srgbClr val="000000"/>
                </a:solidFill>
                <a:latin typeface="Alatsi Bold"/>
              </a:rPr>
              <a:t>Anomaly score, to pick the least anomalous city, alternatively, one that fits the normal behavior</a:t>
            </a:r>
          </a:p>
        </p:txBody>
      </p:sp>
      <p:grpSp>
        <p:nvGrpSpPr>
          <p:cNvPr name="Group 27" id="27"/>
          <p:cNvGrpSpPr/>
          <p:nvPr/>
        </p:nvGrpSpPr>
        <p:grpSpPr>
          <a:xfrm rot="0">
            <a:off x="2117350" y="2511387"/>
            <a:ext cx="3969741" cy="793074"/>
            <a:chOff x="0" y="0"/>
            <a:chExt cx="5292987" cy="1057432"/>
          </a:xfrm>
        </p:grpSpPr>
        <p:grpSp>
          <p:nvGrpSpPr>
            <p:cNvPr name="Group 28" id="28"/>
            <p:cNvGrpSpPr/>
            <p:nvPr/>
          </p:nvGrpSpPr>
          <p:grpSpPr>
            <a:xfrm rot="0">
              <a:off x="117764" y="0"/>
              <a:ext cx="5175224" cy="1057432"/>
              <a:chOff x="0" y="0"/>
              <a:chExt cx="926713" cy="189351"/>
            </a:xfrm>
          </p:grpSpPr>
          <p:sp>
            <p:nvSpPr>
              <p:cNvPr name="Freeform 29" id="29"/>
              <p:cNvSpPr/>
              <p:nvPr/>
            </p:nvSpPr>
            <p:spPr>
              <a:xfrm flipH="false" flipV="false" rot="0">
                <a:off x="0" y="0"/>
                <a:ext cx="926713" cy="189351"/>
              </a:xfrm>
              <a:custGeom>
                <a:avLst/>
                <a:gdLst/>
                <a:ahLst/>
                <a:cxnLst/>
                <a:rect r="r" b="b" t="t" l="l"/>
                <a:pathLst>
                  <a:path h="189351" w="926713">
                    <a:moveTo>
                      <a:pt x="94676" y="0"/>
                    </a:moveTo>
                    <a:lnTo>
                      <a:pt x="832037" y="0"/>
                    </a:lnTo>
                    <a:cubicBezTo>
                      <a:pt x="884325" y="0"/>
                      <a:pt x="926713" y="42388"/>
                      <a:pt x="926713" y="94676"/>
                    </a:cubicBezTo>
                    <a:lnTo>
                      <a:pt x="926713" y="94676"/>
                    </a:lnTo>
                    <a:cubicBezTo>
                      <a:pt x="926713" y="119785"/>
                      <a:pt x="916738" y="143866"/>
                      <a:pt x="898983" y="161622"/>
                    </a:cubicBezTo>
                    <a:cubicBezTo>
                      <a:pt x="881228" y="179377"/>
                      <a:pt x="857147" y="189351"/>
                      <a:pt x="832037" y="189351"/>
                    </a:cubicBezTo>
                    <a:lnTo>
                      <a:pt x="94676" y="189351"/>
                    </a:lnTo>
                    <a:cubicBezTo>
                      <a:pt x="42388" y="189351"/>
                      <a:pt x="0" y="146964"/>
                      <a:pt x="0" y="94676"/>
                    </a:cubicBezTo>
                    <a:lnTo>
                      <a:pt x="0" y="94676"/>
                    </a:lnTo>
                    <a:cubicBezTo>
                      <a:pt x="0" y="42388"/>
                      <a:pt x="42388" y="0"/>
                      <a:pt x="94676" y="0"/>
                    </a:cubicBezTo>
                    <a:close/>
                  </a:path>
                </a:pathLst>
              </a:custGeom>
              <a:solidFill>
                <a:srgbClr val="71BF6D"/>
              </a:solidFill>
            </p:spPr>
          </p:sp>
          <p:sp>
            <p:nvSpPr>
              <p:cNvPr name="TextBox 30" id="30"/>
              <p:cNvSpPr txBox="true"/>
              <p:nvPr/>
            </p:nvSpPr>
            <p:spPr>
              <a:xfrm>
                <a:off x="0" y="-57150"/>
                <a:ext cx="926713" cy="246501"/>
              </a:xfrm>
              <a:prstGeom prst="rect">
                <a:avLst/>
              </a:prstGeom>
            </p:spPr>
            <p:txBody>
              <a:bodyPr anchor="ctr" rtlCol="false" tIns="50800" lIns="50800" bIns="50800" rIns="50800"/>
              <a:lstStyle/>
              <a:p>
                <a:pPr algn="ctr">
                  <a:lnSpc>
                    <a:spcPts val="3639"/>
                  </a:lnSpc>
                </a:pPr>
              </a:p>
            </p:txBody>
          </p:sp>
        </p:grpSp>
        <p:sp>
          <p:nvSpPr>
            <p:cNvPr name="TextBox 31" id="31"/>
            <p:cNvSpPr txBox="true"/>
            <p:nvPr/>
          </p:nvSpPr>
          <p:spPr>
            <a:xfrm rot="0">
              <a:off x="0" y="196040"/>
              <a:ext cx="5175224" cy="656757"/>
            </a:xfrm>
            <a:prstGeom prst="rect">
              <a:avLst/>
            </a:prstGeom>
          </p:spPr>
          <p:txBody>
            <a:bodyPr anchor="t" rtlCol="false" tIns="0" lIns="0" bIns="0" rIns="0">
              <a:spAutoFit/>
            </a:bodyPr>
            <a:lstStyle/>
            <a:p>
              <a:pPr algn="ctr" marL="643036" indent="-321518" lvl="1">
                <a:lnSpc>
                  <a:spcPts val="4169"/>
                </a:lnSpc>
                <a:spcBef>
                  <a:spcPct val="0"/>
                </a:spcBef>
                <a:buAutoNum type="arabicPeriod" startAt="1"/>
              </a:pPr>
              <a:r>
                <a:rPr lang="en-US" sz="2978">
                  <a:solidFill>
                    <a:srgbClr val="000000"/>
                  </a:solidFill>
                  <a:latin typeface="Alatsi Bold"/>
                </a:rPr>
                <a:t>Composite score</a:t>
              </a:r>
            </a:p>
          </p:txBody>
        </p:sp>
      </p:grpSp>
      <p:grpSp>
        <p:nvGrpSpPr>
          <p:cNvPr name="Group 32" id="32"/>
          <p:cNvGrpSpPr/>
          <p:nvPr/>
        </p:nvGrpSpPr>
        <p:grpSpPr>
          <a:xfrm rot="0">
            <a:off x="13090367" y="6892904"/>
            <a:ext cx="3969741" cy="793074"/>
            <a:chOff x="0" y="0"/>
            <a:chExt cx="5292987" cy="1057432"/>
          </a:xfrm>
        </p:grpSpPr>
        <p:grpSp>
          <p:nvGrpSpPr>
            <p:cNvPr name="Group 33" id="33"/>
            <p:cNvGrpSpPr/>
            <p:nvPr/>
          </p:nvGrpSpPr>
          <p:grpSpPr>
            <a:xfrm rot="0">
              <a:off x="117764" y="0"/>
              <a:ext cx="5175224" cy="1057432"/>
              <a:chOff x="0" y="0"/>
              <a:chExt cx="926713" cy="189351"/>
            </a:xfrm>
          </p:grpSpPr>
          <p:sp>
            <p:nvSpPr>
              <p:cNvPr name="Freeform 34" id="34"/>
              <p:cNvSpPr/>
              <p:nvPr/>
            </p:nvSpPr>
            <p:spPr>
              <a:xfrm flipH="false" flipV="false" rot="0">
                <a:off x="0" y="0"/>
                <a:ext cx="926713" cy="189351"/>
              </a:xfrm>
              <a:custGeom>
                <a:avLst/>
                <a:gdLst/>
                <a:ahLst/>
                <a:cxnLst/>
                <a:rect r="r" b="b" t="t" l="l"/>
                <a:pathLst>
                  <a:path h="189351" w="926713">
                    <a:moveTo>
                      <a:pt x="94676" y="0"/>
                    </a:moveTo>
                    <a:lnTo>
                      <a:pt x="832037" y="0"/>
                    </a:lnTo>
                    <a:cubicBezTo>
                      <a:pt x="884325" y="0"/>
                      <a:pt x="926713" y="42388"/>
                      <a:pt x="926713" y="94676"/>
                    </a:cubicBezTo>
                    <a:lnTo>
                      <a:pt x="926713" y="94676"/>
                    </a:lnTo>
                    <a:cubicBezTo>
                      <a:pt x="926713" y="119785"/>
                      <a:pt x="916738" y="143866"/>
                      <a:pt x="898983" y="161622"/>
                    </a:cubicBezTo>
                    <a:cubicBezTo>
                      <a:pt x="881228" y="179377"/>
                      <a:pt x="857147" y="189351"/>
                      <a:pt x="832037" y="189351"/>
                    </a:cubicBezTo>
                    <a:lnTo>
                      <a:pt x="94676" y="189351"/>
                    </a:lnTo>
                    <a:cubicBezTo>
                      <a:pt x="42388" y="189351"/>
                      <a:pt x="0" y="146964"/>
                      <a:pt x="0" y="94676"/>
                    </a:cubicBezTo>
                    <a:lnTo>
                      <a:pt x="0" y="94676"/>
                    </a:lnTo>
                    <a:cubicBezTo>
                      <a:pt x="0" y="42388"/>
                      <a:pt x="42388" y="0"/>
                      <a:pt x="94676" y="0"/>
                    </a:cubicBezTo>
                    <a:close/>
                  </a:path>
                </a:pathLst>
              </a:custGeom>
              <a:solidFill>
                <a:srgbClr val="71BF6D"/>
              </a:solidFill>
            </p:spPr>
          </p:sp>
          <p:sp>
            <p:nvSpPr>
              <p:cNvPr name="TextBox 35" id="35"/>
              <p:cNvSpPr txBox="true"/>
              <p:nvPr/>
            </p:nvSpPr>
            <p:spPr>
              <a:xfrm>
                <a:off x="0" y="-57150"/>
                <a:ext cx="926713" cy="246501"/>
              </a:xfrm>
              <a:prstGeom prst="rect">
                <a:avLst/>
              </a:prstGeom>
            </p:spPr>
            <p:txBody>
              <a:bodyPr anchor="ctr" rtlCol="false" tIns="50800" lIns="50800" bIns="50800" rIns="50800"/>
              <a:lstStyle/>
              <a:p>
                <a:pPr algn="ctr">
                  <a:lnSpc>
                    <a:spcPts val="3639"/>
                  </a:lnSpc>
                </a:pPr>
              </a:p>
            </p:txBody>
          </p:sp>
        </p:grpSp>
        <p:sp>
          <p:nvSpPr>
            <p:cNvPr name="TextBox 36" id="36"/>
            <p:cNvSpPr txBox="true"/>
            <p:nvPr/>
          </p:nvSpPr>
          <p:spPr>
            <a:xfrm rot="0">
              <a:off x="0" y="196040"/>
              <a:ext cx="5175224" cy="656757"/>
            </a:xfrm>
            <a:prstGeom prst="rect">
              <a:avLst/>
            </a:prstGeom>
          </p:spPr>
          <p:txBody>
            <a:bodyPr anchor="t" rtlCol="false" tIns="0" lIns="0" bIns="0" rIns="0">
              <a:spAutoFit/>
            </a:bodyPr>
            <a:lstStyle/>
            <a:p>
              <a:pPr algn="ctr">
                <a:lnSpc>
                  <a:spcPts val="4169"/>
                </a:lnSpc>
                <a:spcBef>
                  <a:spcPct val="0"/>
                </a:spcBef>
              </a:pPr>
              <a:r>
                <a:rPr lang="en-US" sz="2978">
                  <a:solidFill>
                    <a:srgbClr val="000000"/>
                  </a:solidFill>
                  <a:latin typeface="Alatsi Bold"/>
                </a:rPr>
                <a:t>2. Outlier detection</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7891" y="2603888"/>
            <a:ext cx="516960" cy="51696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66775"/>
            <a:ext cx="16230600"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EXPANDING THE LEAGUE</a:t>
            </a:r>
          </a:p>
        </p:txBody>
      </p:sp>
      <p:sp>
        <p:nvSpPr>
          <p:cNvPr name="TextBox 6" id="6"/>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a:t>
            </a:r>
            <a:r>
              <a:rPr lang="en-US" sz="2700">
                <a:solidFill>
                  <a:srgbClr val="000000"/>
                </a:solidFill>
                <a:latin typeface="Alatsi Bold"/>
              </a:rPr>
              <a:t> | 2024</a:t>
            </a:r>
          </a:p>
        </p:txBody>
      </p:sp>
      <p:sp>
        <p:nvSpPr>
          <p:cNvPr name="TextBox 7" id="7"/>
          <p:cNvSpPr txBox="true"/>
          <p:nvPr/>
        </p:nvSpPr>
        <p:spPr>
          <a:xfrm rot="0">
            <a:off x="2411959" y="2421996"/>
            <a:ext cx="7530658" cy="795020"/>
          </a:xfrm>
          <a:prstGeom prst="rect">
            <a:avLst/>
          </a:prstGeom>
        </p:spPr>
        <p:txBody>
          <a:bodyPr anchor="t" rtlCol="false" tIns="0" lIns="0" bIns="0" rIns="0">
            <a:spAutoFit/>
          </a:bodyPr>
          <a:lstStyle/>
          <a:p>
            <a:pPr>
              <a:lnSpc>
                <a:spcPts val="6580"/>
              </a:lnSpc>
            </a:pPr>
            <a:r>
              <a:rPr lang="en-US" sz="4700">
                <a:solidFill>
                  <a:srgbClr val="000000"/>
                </a:solidFill>
                <a:latin typeface="Alatsi Bold"/>
              </a:rPr>
              <a:t>Seattle</a:t>
            </a:r>
          </a:p>
        </p:txBody>
      </p:sp>
      <p:sp>
        <p:nvSpPr>
          <p:cNvPr name="TextBox 8" id="8"/>
          <p:cNvSpPr txBox="true"/>
          <p:nvPr/>
        </p:nvSpPr>
        <p:spPr>
          <a:xfrm rot="0">
            <a:off x="2411959" y="5313235"/>
            <a:ext cx="9376536" cy="795020"/>
          </a:xfrm>
          <a:prstGeom prst="rect">
            <a:avLst/>
          </a:prstGeom>
        </p:spPr>
        <p:txBody>
          <a:bodyPr anchor="t" rtlCol="false" tIns="0" lIns="0" bIns="0" rIns="0">
            <a:spAutoFit/>
          </a:bodyPr>
          <a:lstStyle/>
          <a:p>
            <a:pPr>
              <a:lnSpc>
                <a:spcPts val="6580"/>
              </a:lnSpc>
            </a:pPr>
            <a:r>
              <a:rPr lang="en-US" sz="4700">
                <a:solidFill>
                  <a:srgbClr val="000000"/>
                </a:solidFill>
                <a:latin typeface="Alatsi Bold"/>
              </a:rPr>
              <a:t>What is different this time around?</a:t>
            </a:r>
          </a:p>
        </p:txBody>
      </p:sp>
      <p:sp>
        <p:nvSpPr>
          <p:cNvPr name="TextBox 9" id="9"/>
          <p:cNvSpPr txBox="true"/>
          <p:nvPr/>
        </p:nvSpPr>
        <p:spPr>
          <a:xfrm rot="0">
            <a:off x="2411959" y="3298117"/>
            <a:ext cx="14847341" cy="1688816"/>
          </a:xfrm>
          <a:prstGeom prst="rect">
            <a:avLst/>
          </a:prstGeom>
        </p:spPr>
        <p:txBody>
          <a:bodyPr anchor="t" rtlCol="false" tIns="0" lIns="0" bIns="0" rIns="0">
            <a:spAutoFit/>
          </a:bodyPr>
          <a:lstStyle/>
          <a:p>
            <a:pPr>
              <a:lnSpc>
                <a:spcPts val="4565"/>
              </a:lnSpc>
            </a:pPr>
            <a:r>
              <a:rPr lang="en-US" sz="3261">
                <a:solidFill>
                  <a:srgbClr val="000000"/>
                </a:solidFill>
                <a:latin typeface="Alatsi Bold"/>
              </a:rPr>
              <a:t>We chose Seattle as our top pick due to its high composite score, alignment with characteristics of cities hosting NBA teams, rich basketball history with the Seattle Supersonics, and collective fan sentiment and nostalgia to revive the team.</a:t>
            </a:r>
          </a:p>
        </p:txBody>
      </p:sp>
      <p:sp>
        <p:nvSpPr>
          <p:cNvPr name="Freeform 10" id="10"/>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411959" y="6289230"/>
            <a:ext cx="14847341" cy="2902936"/>
          </a:xfrm>
          <a:prstGeom prst="rect">
            <a:avLst/>
          </a:prstGeom>
        </p:spPr>
        <p:txBody>
          <a:bodyPr anchor="t" rtlCol="false" tIns="0" lIns="0" bIns="0" rIns="0">
            <a:spAutoFit/>
          </a:bodyPr>
          <a:lstStyle/>
          <a:p>
            <a:pPr>
              <a:lnSpc>
                <a:spcPts val="4565"/>
              </a:lnSpc>
            </a:pPr>
            <a:r>
              <a:rPr lang="en-US" sz="3261">
                <a:solidFill>
                  <a:srgbClr val="000000"/>
                </a:solidFill>
                <a:latin typeface="Alatsi Bold"/>
              </a:rPr>
              <a:t>The hurdles that forced Seattle's team to relocate, such as inadequate facilities and ownership changes, are now obsolete with the state-of-the-art Climate Pledge Arena and drastically increased funding opportunities fueled by the growth of tech industry.</a:t>
            </a:r>
          </a:p>
          <a:p>
            <a:pPr>
              <a:lnSpc>
                <a:spcPts val="5125"/>
              </a:lnSpc>
            </a:pPr>
          </a:p>
        </p:txBody>
      </p:sp>
      <p:grpSp>
        <p:nvGrpSpPr>
          <p:cNvPr name="Group 12" id="12"/>
          <p:cNvGrpSpPr/>
          <p:nvPr/>
        </p:nvGrpSpPr>
        <p:grpSpPr>
          <a:xfrm rot="0">
            <a:off x="1547891" y="5495127"/>
            <a:ext cx="516960" cy="51696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a:off x="-260599" y="9061267"/>
            <a:ext cx="7105264" cy="19050"/>
          </a:xfrm>
          <a:prstGeom prst="line">
            <a:avLst/>
          </a:prstGeom>
          <a:ln cap="flat" w="114300">
            <a:solidFill>
              <a:srgbClr val="FDE5C8"/>
            </a:solidFill>
            <a:prstDash val="solid"/>
            <a:headEnd type="none" len="sm" w="sm"/>
            <a:tailEnd type="none" len="sm" w="sm"/>
          </a:ln>
        </p:spPr>
      </p:sp>
      <p:sp>
        <p:nvSpPr>
          <p:cNvPr name="AutoShape 16" id="16"/>
          <p:cNvSpPr/>
          <p:nvPr/>
        </p:nvSpPr>
        <p:spPr>
          <a:xfrm>
            <a:off x="11430169" y="9061267"/>
            <a:ext cx="7105264" cy="19050"/>
          </a:xfrm>
          <a:prstGeom prst="line">
            <a:avLst/>
          </a:prstGeom>
          <a:ln cap="flat" w="114300">
            <a:solidFill>
              <a:srgbClr val="FDE5C8"/>
            </a:solidFill>
            <a:prstDash val="solid"/>
            <a:headEnd type="none" len="sm" w="sm"/>
            <a:tailEnd type="none" len="sm" w="sm"/>
          </a:ln>
        </p:spPr>
      </p:sp>
      <p:grpSp>
        <p:nvGrpSpPr>
          <p:cNvPr name="Group 17" id="17"/>
          <p:cNvGrpSpPr/>
          <p:nvPr/>
        </p:nvGrpSpPr>
        <p:grpSpPr>
          <a:xfrm rot="0">
            <a:off x="15859155" y="0"/>
            <a:ext cx="1562612" cy="1673225"/>
            <a:chOff x="0" y="0"/>
            <a:chExt cx="2083482" cy="2230967"/>
          </a:xfrm>
        </p:grpSpPr>
        <p:grpSp>
          <p:nvGrpSpPr>
            <p:cNvPr name="Group 18" id="18"/>
            <p:cNvGrpSpPr/>
            <p:nvPr/>
          </p:nvGrpSpPr>
          <p:grpSpPr>
            <a:xfrm rot="0">
              <a:off x="75599" y="0"/>
              <a:ext cx="1932284" cy="2230967"/>
              <a:chOff x="0" y="0"/>
              <a:chExt cx="703982" cy="812800"/>
            </a:xfrm>
          </p:grpSpPr>
          <p:sp>
            <p:nvSpPr>
              <p:cNvPr name="Freeform 19" id="1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DE5C8"/>
              </a:solidFill>
            </p:spPr>
          </p:sp>
          <p:sp>
            <p:nvSpPr>
              <p:cNvPr name="TextBox 20" id="2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22" id="22"/>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66775"/>
            <a:ext cx="16230600"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2ND CITY ?</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 </a:t>
            </a:r>
            <a:r>
              <a:rPr lang="en-US" sz="2700">
                <a:solidFill>
                  <a:srgbClr val="000000"/>
                </a:solidFill>
                <a:latin typeface="Alatsi Bold"/>
              </a:rPr>
              <a:t>| 2024</a:t>
            </a:r>
          </a:p>
        </p:txBody>
      </p:sp>
      <p:grpSp>
        <p:nvGrpSpPr>
          <p:cNvPr name="Group 4" id="4"/>
          <p:cNvGrpSpPr/>
          <p:nvPr/>
        </p:nvGrpSpPr>
        <p:grpSpPr>
          <a:xfrm rot="0">
            <a:off x="9144000" y="2860431"/>
            <a:ext cx="7362681" cy="4809795"/>
            <a:chOff x="0" y="0"/>
            <a:chExt cx="1939142" cy="1266777"/>
          </a:xfrm>
        </p:grpSpPr>
        <p:sp>
          <p:nvSpPr>
            <p:cNvPr name="Freeform 5" id="5"/>
            <p:cNvSpPr/>
            <p:nvPr/>
          </p:nvSpPr>
          <p:spPr>
            <a:xfrm flipH="false" flipV="false" rot="0">
              <a:off x="0" y="0"/>
              <a:ext cx="1939142" cy="1266777"/>
            </a:xfrm>
            <a:custGeom>
              <a:avLst/>
              <a:gdLst/>
              <a:ahLst/>
              <a:cxnLst/>
              <a:rect r="r" b="b" t="t" l="l"/>
              <a:pathLst>
                <a:path h="1266777" w="1939142">
                  <a:moveTo>
                    <a:pt x="53627" y="0"/>
                  </a:moveTo>
                  <a:lnTo>
                    <a:pt x="1885515" y="0"/>
                  </a:lnTo>
                  <a:cubicBezTo>
                    <a:pt x="1915133" y="0"/>
                    <a:pt x="1939142" y="24010"/>
                    <a:pt x="1939142" y="53627"/>
                  </a:cubicBezTo>
                  <a:lnTo>
                    <a:pt x="1939142" y="1213150"/>
                  </a:lnTo>
                  <a:cubicBezTo>
                    <a:pt x="1939142" y="1227373"/>
                    <a:pt x="1933492" y="1241013"/>
                    <a:pt x="1923435" y="1251070"/>
                  </a:cubicBezTo>
                  <a:cubicBezTo>
                    <a:pt x="1913378" y="1261127"/>
                    <a:pt x="1899738" y="1266777"/>
                    <a:pt x="1885515" y="1266777"/>
                  </a:cubicBezTo>
                  <a:lnTo>
                    <a:pt x="53627" y="1266777"/>
                  </a:lnTo>
                  <a:cubicBezTo>
                    <a:pt x="24010" y="1266777"/>
                    <a:pt x="0" y="1242768"/>
                    <a:pt x="0" y="1213150"/>
                  </a:cubicBezTo>
                  <a:lnTo>
                    <a:pt x="0" y="53627"/>
                  </a:lnTo>
                  <a:cubicBezTo>
                    <a:pt x="0" y="39404"/>
                    <a:pt x="5650" y="25764"/>
                    <a:pt x="15707" y="15707"/>
                  </a:cubicBezTo>
                  <a:cubicBezTo>
                    <a:pt x="25764" y="5650"/>
                    <a:pt x="39404" y="0"/>
                    <a:pt x="53627" y="0"/>
                  </a:cubicBezTo>
                  <a:close/>
                </a:path>
              </a:pathLst>
            </a:custGeom>
            <a:solidFill>
              <a:srgbClr val="FDE5C8"/>
            </a:solidFill>
          </p:spPr>
        </p:sp>
        <p:sp>
          <p:nvSpPr>
            <p:cNvPr name="TextBox 6" id="6"/>
            <p:cNvSpPr txBox="true"/>
            <p:nvPr/>
          </p:nvSpPr>
          <p:spPr>
            <a:xfrm>
              <a:off x="0" y="-38100"/>
              <a:ext cx="1939142" cy="130487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9492942" y="4253240"/>
            <a:ext cx="6834627" cy="284607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Baltimore's populous and high income median were outweighed by concerns about market saturation and potential competition from neighboring cities like Washington D.C., which could dilute local support and sponsorships.</a:t>
            </a:r>
          </a:p>
        </p:txBody>
      </p:sp>
      <p:sp>
        <p:nvSpPr>
          <p:cNvPr name="TextBox 8" id="8"/>
          <p:cNvSpPr txBox="true"/>
          <p:nvPr/>
        </p:nvSpPr>
        <p:spPr>
          <a:xfrm rot="0">
            <a:off x="10233180" y="3253633"/>
            <a:ext cx="3878232" cy="679450"/>
          </a:xfrm>
          <a:prstGeom prst="rect">
            <a:avLst/>
          </a:prstGeom>
        </p:spPr>
        <p:txBody>
          <a:bodyPr anchor="t" rtlCol="false" tIns="0" lIns="0" bIns="0" rIns="0">
            <a:spAutoFit/>
          </a:bodyPr>
          <a:lstStyle/>
          <a:p>
            <a:pPr>
              <a:lnSpc>
                <a:spcPts val="5599"/>
              </a:lnSpc>
            </a:pPr>
            <a:r>
              <a:rPr lang="en-US" sz="3999">
                <a:solidFill>
                  <a:srgbClr val="000000"/>
                </a:solidFill>
                <a:latin typeface="Alatsi Bold"/>
              </a:rPr>
              <a:t>Baltimore</a:t>
            </a:r>
          </a:p>
        </p:txBody>
      </p:sp>
      <p:sp>
        <p:nvSpPr>
          <p:cNvPr name="Freeform 9" id="9"/>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9535405" y="3430208"/>
            <a:ext cx="402500" cy="4025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a:off x="-260599" y="9061267"/>
            <a:ext cx="7105264" cy="19050"/>
          </a:xfrm>
          <a:prstGeom prst="line">
            <a:avLst/>
          </a:prstGeom>
          <a:ln cap="flat" w="114300">
            <a:solidFill>
              <a:srgbClr val="71BF6D"/>
            </a:solidFill>
            <a:prstDash val="solid"/>
            <a:headEnd type="none" len="sm" w="sm"/>
            <a:tailEnd type="none" len="sm" w="sm"/>
          </a:ln>
        </p:spPr>
      </p:sp>
      <p:sp>
        <p:nvSpPr>
          <p:cNvPr name="AutoShape 14" id="14"/>
          <p:cNvSpPr/>
          <p:nvPr/>
        </p:nvSpPr>
        <p:spPr>
          <a:xfrm>
            <a:off x="11430169" y="9061267"/>
            <a:ext cx="7105264" cy="19050"/>
          </a:xfrm>
          <a:prstGeom prst="line">
            <a:avLst/>
          </a:prstGeom>
          <a:ln cap="flat" w="114300">
            <a:solidFill>
              <a:srgbClr val="71BF6D"/>
            </a:solidFill>
            <a:prstDash val="solid"/>
            <a:headEnd type="none" len="sm" w="sm"/>
            <a:tailEnd type="none" len="sm" w="sm"/>
          </a:ln>
        </p:spPr>
      </p:sp>
      <p:grpSp>
        <p:nvGrpSpPr>
          <p:cNvPr name="Group 15" id="15"/>
          <p:cNvGrpSpPr/>
          <p:nvPr/>
        </p:nvGrpSpPr>
        <p:grpSpPr>
          <a:xfrm rot="0">
            <a:off x="15859155" y="0"/>
            <a:ext cx="1562612" cy="1673225"/>
            <a:chOff x="0" y="0"/>
            <a:chExt cx="2083482" cy="2230967"/>
          </a:xfrm>
        </p:grpSpPr>
        <p:grpSp>
          <p:nvGrpSpPr>
            <p:cNvPr name="Group 16" id="16"/>
            <p:cNvGrpSpPr/>
            <p:nvPr/>
          </p:nvGrpSpPr>
          <p:grpSpPr>
            <a:xfrm rot="0">
              <a:off x="75599" y="0"/>
              <a:ext cx="1932284" cy="2230967"/>
              <a:chOff x="0" y="0"/>
              <a:chExt cx="703982" cy="812800"/>
            </a:xfrm>
          </p:grpSpPr>
          <p:sp>
            <p:nvSpPr>
              <p:cNvPr name="Freeform 17" id="1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18" id="1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20" id="20"/>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1390722" y="2860431"/>
            <a:ext cx="7362681" cy="4809795"/>
            <a:chOff x="0" y="0"/>
            <a:chExt cx="1939142" cy="1266777"/>
          </a:xfrm>
        </p:grpSpPr>
        <p:sp>
          <p:nvSpPr>
            <p:cNvPr name="Freeform 22" id="22"/>
            <p:cNvSpPr/>
            <p:nvPr/>
          </p:nvSpPr>
          <p:spPr>
            <a:xfrm flipH="false" flipV="false" rot="0">
              <a:off x="0" y="0"/>
              <a:ext cx="1939142" cy="1266777"/>
            </a:xfrm>
            <a:custGeom>
              <a:avLst/>
              <a:gdLst/>
              <a:ahLst/>
              <a:cxnLst/>
              <a:rect r="r" b="b" t="t" l="l"/>
              <a:pathLst>
                <a:path h="1266777" w="1939142">
                  <a:moveTo>
                    <a:pt x="53627" y="0"/>
                  </a:moveTo>
                  <a:lnTo>
                    <a:pt x="1885515" y="0"/>
                  </a:lnTo>
                  <a:cubicBezTo>
                    <a:pt x="1915133" y="0"/>
                    <a:pt x="1939142" y="24010"/>
                    <a:pt x="1939142" y="53627"/>
                  </a:cubicBezTo>
                  <a:lnTo>
                    <a:pt x="1939142" y="1213150"/>
                  </a:lnTo>
                  <a:cubicBezTo>
                    <a:pt x="1939142" y="1227373"/>
                    <a:pt x="1933492" y="1241013"/>
                    <a:pt x="1923435" y="1251070"/>
                  </a:cubicBezTo>
                  <a:cubicBezTo>
                    <a:pt x="1913378" y="1261127"/>
                    <a:pt x="1899738" y="1266777"/>
                    <a:pt x="1885515" y="1266777"/>
                  </a:cubicBezTo>
                  <a:lnTo>
                    <a:pt x="53627" y="1266777"/>
                  </a:lnTo>
                  <a:cubicBezTo>
                    <a:pt x="24010" y="1266777"/>
                    <a:pt x="0" y="1242768"/>
                    <a:pt x="0" y="1213150"/>
                  </a:cubicBezTo>
                  <a:lnTo>
                    <a:pt x="0" y="53627"/>
                  </a:lnTo>
                  <a:cubicBezTo>
                    <a:pt x="0" y="39404"/>
                    <a:pt x="5650" y="25764"/>
                    <a:pt x="15707" y="15707"/>
                  </a:cubicBezTo>
                  <a:cubicBezTo>
                    <a:pt x="25764" y="5650"/>
                    <a:pt x="39404" y="0"/>
                    <a:pt x="53627" y="0"/>
                  </a:cubicBezTo>
                  <a:close/>
                </a:path>
              </a:pathLst>
            </a:custGeom>
            <a:solidFill>
              <a:srgbClr val="FDE5C8"/>
            </a:solidFill>
          </p:spPr>
        </p:sp>
        <p:sp>
          <p:nvSpPr>
            <p:cNvPr name="TextBox 23" id="23"/>
            <p:cNvSpPr txBox="true"/>
            <p:nvPr/>
          </p:nvSpPr>
          <p:spPr>
            <a:xfrm>
              <a:off x="0" y="-38100"/>
              <a:ext cx="1939142" cy="1304877"/>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800861" y="4253240"/>
            <a:ext cx="6695725" cy="284607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Las Vegas was chosen for its unparalleled market opportunities, particularly in the thriving casino industry, offering lucrative sponsorships and innovative marketing avenues for the NBA team.</a:t>
            </a:r>
          </a:p>
          <a:p>
            <a:pPr algn="ctr">
              <a:lnSpc>
                <a:spcPts val="3779"/>
              </a:lnSpc>
            </a:pPr>
          </a:p>
        </p:txBody>
      </p:sp>
      <p:sp>
        <p:nvSpPr>
          <p:cNvPr name="TextBox 25" id="25"/>
          <p:cNvSpPr txBox="true"/>
          <p:nvPr/>
        </p:nvSpPr>
        <p:spPr>
          <a:xfrm rot="0">
            <a:off x="2495474" y="3253633"/>
            <a:ext cx="3878232" cy="679450"/>
          </a:xfrm>
          <a:prstGeom prst="rect">
            <a:avLst/>
          </a:prstGeom>
        </p:spPr>
        <p:txBody>
          <a:bodyPr anchor="t" rtlCol="false" tIns="0" lIns="0" bIns="0" rIns="0">
            <a:spAutoFit/>
          </a:bodyPr>
          <a:lstStyle/>
          <a:p>
            <a:pPr>
              <a:lnSpc>
                <a:spcPts val="5599"/>
              </a:lnSpc>
            </a:pPr>
            <a:r>
              <a:rPr lang="en-US" sz="3999">
                <a:solidFill>
                  <a:srgbClr val="000000"/>
                </a:solidFill>
                <a:latin typeface="Alatsi Bold"/>
              </a:rPr>
              <a:t>Las Vegas</a:t>
            </a:r>
          </a:p>
        </p:txBody>
      </p:sp>
      <p:grpSp>
        <p:nvGrpSpPr>
          <p:cNvPr name="Group 26" id="26"/>
          <p:cNvGrpSpPr/>
          <p:nvPr/>
        </p:nvGrpSpPr>
        <p:grpSpPr>
          <a:xfrm rot="0">
            <a:off x="1800861" y="3530583"/>
            <a:ext cx="402500" cy="40250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Datahoilics</a:t>
            </a:r>
            <a:r>
              <a:rPr lang="en-US" sz="2700">
                <a:solidFill>
                  <a:srgbClr val="000000"/>
                </a:solidFill>
                <a:latin typeface="Alatsi Bold"/>
              </a:rPr>
              <a:t> | 2024</a:t>
            </a:r>
          </a:p>
        </p:txBody>
      </p:sp>
      <p:sp>
        <p:nvSpPr>
          <p:cNvPr name="AutoShape 3" id="3"/>
          <p:cNvSpPr/>
          <p:nvPr/>
        </p:nvSpPr>
        <p:spPr>
          <a:xfrm flipH="true" flipV="true">
            <a:off x="1090490" y="-104525"/>
            <a:ext cx="5403" cy="2997456"/>
          </a:xfrm>
          <a:prstGeom prst="line">
            <a:avLst/>
          </a:prstGeom>
          <a:ln cap="flat" w="114300">
            <a:solidFill>
              <a:srgbClr val="FDE5C8"/>
            </a:solidFill>
            <a:prstDash val="solid"/>
            <a:headEnd type="none" len="sm" w="sm"/>
            <a:tailEnd type="none" len="sm" w="sm"/>
          </a:ln>
        </p:spPr>
      </p:sp>
      <p:sp>
        <p:nvSpPr>
          <p:cNvPr name="AutoShape 4" id="4"/>
          <p:cNvSpPr/>
          <p:nvPr/>
        </p:nvSpPr>
        <p:spPr>
          <a:xfrm flipH="true" flipV="true">
            <a:off x="1085850" y="7289441"/>
            <a:ext cx="5403" cy="2997456"/>
          </a:xfrm>
          <a:prstGeom prst="line">
            <a:avLst/>
          </a:prstGeom>
          <a:ln cap="flat" w="114300">
            <a:solidFill>
              <a:srgbClr val="FDE5C8"/>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DE5C8"/>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Freeform 10" id="10"/>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842565" y="3658817"/>
            <a:ext cx="3083316" cy="4886000"/>
          </a:xfrm>
          <a:custGeom>
            <a:avLst/>
            <a:gdLst/>
            <a:ahLst/>
            <a:cxnLst/>
            <a:rect r="r" b="b" t="t" l="l"/>
            <a:pathLst>
              <a:path h="4886000" w="3083316">
                <a:moveTo>
                  <a:pt x="0" y="0"/>
                </a:moveTo>
                <a:lnTo>
                  <a:pt x="3083316" y="0"/>
                </a:lnTo>
                <a:lnTo>
                  <a:pt x="3083316" y="4885999"/>
                </a:lnTo>
                <a:lnTo>
                  <a:pt x="0" y="4885999"/>
                </a:lnTo>
                <a:lnTo>
                  <a:pt x="0" y="0"/>
                </a:lnTo>
                <a:close/>
              </a:path>
            </a:pathLst>
          </a:custGeom>
          <a:blipFill>
            <a:blip r:embed="rId4"/>
            <a:stretch>
              <a:fillRect l="0" t="0" r="-12772" b="-6212"/>
            </a:stretch>
          </a:blipFill>
        </p:spPr>
      </p:sp>
      <p:pic>
        <p:nvPicPr>
          <p:cNvPr name="Picture 13" id="13"/>
          <p:cNvPicPr>
            <a:picLocks noChangeAspect="true"/>
          </p:cNvPicPr>
          <p:nvPr/>
        </p:nvPicPr>
        <p:blipFill>
          <a:blip r:embed="rId5"/>
          <a:stretch>
            <a:fillRect/>
          </a:stretch>
        </p:blipFill>
        <p:spPr>
          <a:xfrm rot="0">
            <a:off x="5412214" y="5087097"/>
            <a:ext cx="2651292" cy="2401048"/>
          </a:xfrm>
          <a:prstGeom prst="rect">
            <a:avLst/>
          </a:prstGeom>
        </p:spPr>
      </p:pic>
      <p:pic>
        <p:nvPicPr>
          <p:cNvPr name="Picture 14" id="14"/>
          <p:cNvPicPr>
            <a:picLocks noChangeAspect="true"/>
          </p:cNvPicPr>
          <p:nvPr/>
        </p:nvPicPr>
        <p:blipFill>
          <a:blip r:embed="rId6"/>
          <a:stretch>
            <a:fillRect/>
          </a:stretch>
        </p:blipFill>
        <p:spPr>
          <a:xfrm rot="0">
            <a:off x="11146510" y="5145638"/>
            <a:ext cx="2674198" cy="2429685"/>
          </a:xfrm>
          <a:prstGeom prst="rect">
            <a:avLst/>
          </a:prstGeom>
        </p:spPr>
      </p:pic>
      <p:sp>
        <p:nvSpPr>
          <p:cNvPr name="Freeform 15" id="15"/>
          <p:cNvSpPr/>
          <p:nvPr/>
        </p:nvSpPr>
        <p:spPr>
          <a:xfrm flipH="false" flipV="false" rot="0">
            <a:off x="4987310" y="2436989"/>
            <a:ext cx="2593318" cy="1783996"/>
          </a:xfrm>
          <a:custGeom>
            <a:avLst/>
            <a:gdLst/>
            <a:ahLst/>
            <a:cxnLst/>
            <a:rect r="r" b="b" t="t" l="l"/>
            <a:pathLst>
              <a:path h="1783996" w="2593318">
                <a:moveTo>
                  <a:pt x="0" y="0"/>
                </a:moveTo>
                <a:lnTo>
                  <a:pt x="2593318" y="0"/>
                </a:lnTo>
                <a:lnTo>
                  <a:pt x="2593318" y="1783995"/>
                </a:lnTo>
                <a:lnTo>
                  <a:pt x="0" y="1783995"/>
                </a:lnTo>
                <a:lnTo>
                  <a:pt x="0" y="0"/>
                </a:lnTo>
                <a:close/>
              </a:path>
            </a:pathLst>
          </a:custGeom>
          <a:blipFill>
            <a:blip r:embed="rId7"/>
            <a:stretch>
              <a:fillRect l="0" t="-58280" r="-15737" b="-163623"/>
            </a:stretch>
          </a:blipFill>
        </p:spPr>
      </p:sp>
      <p:sp>
        <p:nvSpPr>
          <p:cNvPr name="Freeform 16" id="16"/>
          <p:cNvSpPr/>
          <p:nvPr/>
        </p:nvSpPr>
        <p:spPr>
          <a:xfrm flipH="false" flipV="false" rot="0">
            <a:off x="11193147" y="2306352"/>
            <a:ext cx="2589297" cy="1783996"/>
          </a:xfrm>
          <a:custGeom>
            <a:avLst/>
            <a:gdLst/>
            <a:ahLst/>
            <a:cxnLst/>
            <a:rect r="r" b="b" t="t" l="l"/>
            <a:pathLst>
              <a:path h="1783996" w="2589297">
                <a:moveTo>
                  <a:pt x="0" y="0"/>
                </a:moveTo>
                <a:lnTo>
                  <a:pt x="2589297" y="0"/>
                </a:lnTo>
                <a:lnTo>
                  <a:pt x="2589297" y="1783996"/>
                </a:lnTo>
                <a:lnTo>
                  <a:pt x="0" y="1783996"/>
                </a:lnTo>
                <a:lnTo>
                  <a:pt x="0" y="0"/>
                </a:lnTo>
                <a:close/>
              </a:path>
            </a:pathLst>
          </a:custGeom>
          <a:blipFill>
            <a:blip r:embed="rId8"/>
            <a:stretch>
              <a:fillRect l="0" t="-46678" r="-14615" b="-155931"/>
            </a:stretch>
          </a:blipFill>
        </p:spPr>
      </p:sp>
      <p:sp>
        <p:nvSpPr>
          <p:cNvPr name="Freeform 17" id="17"/>
          <p:cNvSpPr/>
          <p:nvPr/>
        </p:nvSpPr>
        <p:spPr>
          <a:xfrm flipH="false" flipV="false" rot="0">
            <a:off x="14049144" y="3474948"/>
            <a:ext cx="2920410" cy="2516879"/>
          </a:xfrm>
          <a:custGeom>
            <a:avLst/>
            <a:gdLst/>
            <a:ahLst/>
            <a:cxnLst/>
            <a:rect r="r" b="b" t="t" l="l"/>
            <a:pathLst>
              <a:path h="2516879" w="2920410">
                <a:moveTo>
                  <a:pt x="0" y="0"/>
                </a:moveTo>
                <a:lnTo>
                  <a:pt x="2920410" y="0"/>
                </a:lnTo>
                <a:lnTo>
                  <a:pt x="2920410" y="2516879"/>
                </a:lnTo>
                <a:lnTo>
                  <a:pt x="0" y="2516879"/>
                </a:lnTo>
                <a:lnTo>
                  <a:pt x="0" y="0"/>
                </a:lnTo>
                <a:close/>
              </a:path>
            </a:pathLst>
          </a:custGeom>
          <a:blipFill>
            <a:blip r:embed="rId8"/>
            <a:stretch>
              <a:fillRect l="0" t="-111073" r="0" b="0"/>
            </a:stretch>
          </a:blipFill>
        </p:spPr>
      </p:sp>
      <p:sp>
        <p:nvSpPr>
          <p:cNvPr name="Freeform 18" id="18"/>
          <p:cNvSpPr/>
          <p:nvPr/>
        </p:nvSpPr>
        <p:spPr>
          <a:xfrm flipH="false" flipV="false" rot="0">
            <a:off x="1906037" y="3516282"/>
            <a:ext cx="2957448" cy="2637363"/>
          </a:xfrm>
          <a:custGeom>
            <a:avLst/>
            <a:gdLst/>
            <a:ahLst/>
            <a:cxnLst/>
            <a:rect r="r" b="b" t="t" l="l"/>
            <a:pathLst>
              <a:path h="2637363" w="2957448">
                <a:moveTo>
                  <a:pt x="0" y="0"/>
                </a:moveTo>
                <a:lnTo>
                  <a:pt x="2957448" y="0"/>
                </a:lnTo>
                <a:lnTo>
                  <a:pt x="2957448" y="2637363"/>
                </a:lnTo>
                <a:lnTo>
                  <a:pt x="0" y="2637363"/>
                </a:lnTo>
                <a:lnTo>
                  <a:pt x="0" y="0"/>
                </a:lnTo>
                <a:close/>
              </a:path>
            </a:pathLst>
          </a:custGeom>
          <a:blipFill>
            <a:blip r:embed="rId7"/>
            <a:stretch>
              <a:fillRect l="0" t="-114554" r="0" b="0"/>
            </a:stretch>
          </a:blipFill>
        </p:spPr>
      </p:sp>
      <p:sp>
        <p:nvSpPr>
          <p:cNvPr name="Freeform 19" id="19"/>
          <p:cNvSpPr/>
          <p:nvPr/>
        </p:nvSpPr>
        <p:spPr>
          <a:xfrm flipH="false" flipV="false" rot="0">
            <a:off x="1829837" y="6918191"/>
            <a:ext cx="3285245" cy="2463934"/>
          </a:xfrm>
          <a:custGeom>
            <a:avLst/>
            <a:gdLst/>
            <a:ahLst/>
            <a:cxnLst/>
            <a:rect r="r" b="b" t="t" l="l"/>
            <a:pathLst>
              <a:path h="2463934" w="3285245">
                <a:moveTo>
                  <a:pt x="0" y="0"/>
                </a:moveTo>
                <a:lnTo>
                  <a:pt x="3285245" y="0"/>
                </a:lnTo>
                <a:lnTo>
                  <a:pt x="3285245" y="2463934"/>
                </a:lnTo>
                <a:lnTo>
                  <a:pt x="0" y="2463934"/>
                </a:lnTo>
                <a:lnTo>
                  <a:pt x="0" y="0"/>
                </a:lnTo>
                <a:close/>
              </a:path>
            </a:pathLst>
          </a:custGeom>
          <a:blipFill>
            <a:blip r:embed="rId9"/>
            <a:stretch>
              <a:fillRect l="0" t="0" r="0" b="0"/>
            </a:stretch>
          </a:blipFill>
        </p:spPr>
      </p:sp>
      <p:sp>
        <p:nvSpPr>
          <p:cNvPr name="Freeform 20" id="20"/>
          <p:cNvSpPr/>
          <p:nvPr/>
        </p:nvSpPr>
        <p:spPr>
          <a:xfrm flipH="false" flipV="false" rot="0">
            <a:off x="13981080" y="6918191"/>
            <a:ext cx="3278220" cy="2421603"/>
          </a:xfrm>
          <a:custGeom>
            <a:avLst/>
            <a:gdLst/>
            <a:ahLst/>
            <a:cxnLst/>
            <a:rect r="r" b="b" t="t" l="l"/>
            <a:pathLst>
              <a:path h="2421603" w="3278220">
                <a:moveTo>
                  <a:pt x="0" y="0"/>
                </a:moveTo>
                <a:lnTo>
                  <a:pt x="3278220" y="0"/>
                </a:lnTo>
                <a:lnTo>
                  <a:pt x="3278220" y="2421603"/>
                </a:lnTo>
                <a:lnTo>
                  <a:pt x="0" y="2421603"/>
                </a:lnTo>
                <a:lnTo>
                  <a:pt x="0" y="0"/>
                </a:lnTo>
                <a:close/>
              </a:path>
            </a:pathLst>
          </a:custGeom>
          <a:blipFill>
            <a:blip r:embed="rId10"/>
            <a:stretch>
              <a:fillRect l="0" t="-15046" r="0" b="-20327"/>
            </a:stretch>
          </a:blipFill>
        </p:spPr>
      </p:sp>
      <p:sp>
        <p:nvSpPr>
          <p:cNvPr name="Freeform 21" id="21"/>
          <p:cNvSpPr/>
          <p:nvPr/>
        </p:nvSpPr>
        <p:spPr>
          <a:xfrm flipH="false" flipV="false" rot="-8734299">
            <a:off x="7567881" y="3378087"/>
            <a:ext cx="1650296" cy="466209"/>
          </a:xfrm>
          <a:custGeom>
            <a:avLst/>
            <a:gdLst/>
            <a:ahLst/>
            <a:cxnLst/>
            <a:rect r="r" b="b" t="t" l="l"/>
            <a:pathLst>
              <a:path h="466209" w="1650296">
                <a:moveTo>
                  <a:pt x="0" y="0"/>
                </a:moveTo>
                <a:lnTo>
                  <a:pt x="1650297" y="0"/>
                </a:lnTo>
                <a:lnTo>
                  <a:pt x="1650297" y="466209"/>
                </a:lnTo>
                <a:lnTo>
                  <a:pt x="0" y="4662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true" rot="-2804283">
            <a:off x="9577093" y="5839647"/>
            <a:ext cx="1856070" cy="524340"/>
          </a:xfrm>
          <a:custGeom>
            <a:avLst/>
            <a:gdLst/>
            <a:ahLst/>
            <a:cxnLst/>
            <a:rect r="r" b="b" t="t" l="l"/>
            <a:pathLst>
              <a:path h="524340" w="1856070">
                <a:moveTo>
                  <a:pt x="0" y="524340"/>
                </a:moveTo>
                <a:lnTo>
                  <a:pt x="1856070" y="524340"/>
                </a:lnTo>
                <a:lnTo>
                  <a:pt x="1856070" y="0"/>
                </a:lnTo>
                <a:lnTo>
                  <a:pt x="0" y="0"/>
                </a:lnTo>
                <a:lnTo>
                  <a:pt x="0" y="52434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3927915" y="754887"/>
            <a:ext cx="10451219"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SEATTLE VS LAS VEGAS</a:t>
            </a:r>
          </a:p>
        </p:txBody>
      </p:sp>
      <p:sp>
        <p:nvSpPr>
          <p:cNvPr name="TextBox 24" id="24"/>
          <p:cNvSpPr txBox="true"/>
          <p:nvPr/>
        </p:nvSpPr>
        <p:spPr>
          <a:xfrm rot="0">
            <a:off x="6359260" y="4781013"/>
            <a:ext cx="51921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Bold"/>
              </a:rPr>
              <a:t>Race</a:t>
            </a:r>
          </a:p>
        </p:txBody>
      </p:sp>
      <p:sp>
        <p:nvSpPr>
          <p:cNvPr name="TextBox 25" id="25"/>
          <p:cNvSpPr txBox="true"/>
          <p:nvPr/>
        </p:nvSpPr>
        <p:spPr>
          <a:xfrm rot="0">
            <a:off x="12224003" y="4781013"/>
            <a:ext cx="51921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latsi Bold"/>
              </a:rPr>
              <a:t>Race</a:t>
            </a:r>
          </a:p>
        </p:txBody>
      </p:sp>
      <p:sp>
        <p:nvSpPr>
          <p:cNvPr name="TextBox 26" id="26"/>
          <p:cNvSpPr txBox="true"/>
          <p:nvPr/>
        </p:nvSpPr>
        <p:spPr>
          <a:xfrm rot="0">
            <a:off x="5568176" y="7780588"/>
            <a:ext cx="3278220" cy="46482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Climate pledge arena</a:t>
            </a:r>
          </a:p>
        </p:txBody>
      </p:sp>
      <p:sp>
        <p:nvSpPr>
          <p:cNvPr name="TextBox 27" id="27"/>
          <p:cNvSpPr txBox="true"/>
          <p:nvPr/>
        </p:nvSpPr>
        <p:spPr>
          <a:xfrm rot="0">
            <a:off x="5614951" y="8243559"/>
            <a:ext cx="1675110" cy="46482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$1.15 Billion</a:t>
            </a:r>
          </a:p>
        </p:txBody>
      </p:sp>
      <p:sp>
        <p:nvSpPr>
          <p:cNvPr name="TextBox 28" id="28"/>
          <p:cNvSpPr txBox="true"/>
          <p:nvPr/>
        </p:nvSpPr>
        <p:spPr>
          <a:xfrm rot="0">
            <a:off x="11439777" y="7984423"/>
            <a:ext cx="2250941" cy="464820"/>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Alatsi Bold"/>
              </a:rPr>
              <a:t>T Mobile arena</a:t>
            </a:r>
          </a:p>
        </p:txBody>
      </p:sp>
      <p:sp>
        <p:nvSpPr>
          <p:cNvPr name="TextBox 29" id="29"/>
          <p:cNvSpPr txBox="true"/>
          <p:nvPr/>
        </p:nvSpPr>
        <p:spPr>
          <a:xfrm rot="0">
            <a:off x="11872931" y="8447394"/>
            <a:ext cx="1817787" cy="464820"/>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Alatsi Bold"/>
              </a:rPr>
              <a:t>$375 Million</a:t>
            </a:r>
          </a:p>
        </p:txBody>
      </p:sp>
      <p:sp>
        <p:nvSpPr>
          <p:cNvPr name="TextBox 30" id="30"/>
          <p:cNvSpPr txBox="true"/>
          <p:nvPr/>
        </p:nvSpPr>
        <p:spPr>
          <a:xfrm rot="0">
            <a:off x="8698469" y="4291021"/>
            <a:ext cx="549672" cy="250190"/>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Alatsi Bold"/>
              </a:rPr>
              <a:t>Seattle</a:t>
            </a:r>
          </a:p>
        </p:txBody>
      </p:sp>
      <p:sp>
        <p:nvSpPr>
          <p:cNvPr name="TextBox 31" id="31"/>
          <p:cNvSpPr txBox="true"/>
          <p:nvPr/>
        </p:nvSpPr>
        <p:spPr>
          <a:xfrm rot="0">
            <a:off x="9678194" y="7102283"/>
            <a:ext cx="734219" cy="250190"/>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Alatsi Bold"/>
              </a:rPr>
              <a:t>Las Vegas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46113"/>
            <a:ext cx="16230600"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SENTIMENT ANALYSIS</a:t>
            </a:r>
          </a:p>
        </p:txBody>
      </p:sp>
      <p:sp>
        <p:nvSpPr>
          <p:cNvPr name="TextBox 3" id="3"/>
          <p:cNvSpPr txBox="true"/>
          <p:nvPr/>
        </p:nvSpPr>
        <p:spPr>
          <a:xfrm rot="0">
            <a:off x="5702946" y="9267825"/>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a:t>
            </a:r>
            <a:r>
              <a:rPr lang="en-US" sz="2700">
                <a:solidFill>
                  <a:srgbClr val="000000"/>
                </a:solidFill>
                <a:latin typeface="Alatsi Bold"/>
              </a:rPr>
              <a:t> | 2024</a:t>
            </a:r>
          </a:p>
        </p:txBody>
      </p:sp>
      <p:sp>
        <p:nvSpPr>
          <p:cNvPr name="Freeform 4" id="4"/>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260599" y="9528810"/>
            <a:ext cx="7105264" cy="19050"/>
          </a:xfrm>
          <a:prstGeom prst="line">
            <a:avLst/>
          </a:prstGeom>
          <a:ln cap="flat" w="114300">
            <a:solidFill>
              <a:srgbClr val="FDE5C8"/>
            </a:solidFill>
            <a:prstDash val="solid"/>
            <a:headEnd type="none" len="sm" w="sm"/>
            <a:tailEnd type="none" len="sm" w="sm"/>
          </a:ln>
        </p:spPr>
      </p:sp>
      <p:sp>
        <p:nvSpPr>
          <p:cNvPr name="AutoShape 6" id="6"/>
          <p:cNvSpPr/>
          <p:nvPr/>
        </p:nvSpPr>
        <p:spPr>
          <a:xfrm>
            <a:off x="11430169" y="9528810"/>
            <a:ext cx="7105264" cy="19050"/>
          </a:xfrm>
          <a:prstGeom prst="line">
            <a:avLst/>
          </a:prstGeom>
          <a:ln cap="flat" w="114300">
            <a:solidFill>
              <a:srgbClr val="FDE5C8"/>
            </a:solidFill>
            <a:prstDash val="solid"/>
            <a:headEnd type="none" len="sm" w="sm"/>
            <a:tailEnd type="none" len="sm" w="sm"/>
          </a:ln>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DE5C8"/>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Freeform 12" id="12"/>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3" id="13"/>
          <p:cNvPicPr>
            <a:picLocks noChangeAspect="true"/>
          </p:cNvPicPr>
          <p:nvPr/>
        </p:nvPicPr>
        <p:blipFill>
          <a:blip r:embed="rId4"/>
          <a:stretch>
            <a:fillRect/>
          </a:stretch>
        </p:blipFill>
        <p:spPr>
          <a:xfrm rot="0">
            <a:off x="7509023" y="4428136"/>
            <a:ext cx="3262081" cy="3186757"/>
          </a:xfrm>
          <a:prstGeom prst="rect">
            <a:avLst/>
          </a:prstGeom>
        </p:spPr>
      </p:pic>
      <p:sp>
        <p:nvSpPr>
          <p:cNvPr name="Freeform 14" id="14"/>
          <p:cNvSpPr/>
          <p:nvPr/>
        </p:nvSpPr>
        <p:spPr>
          <a:xfrm flipH="false" flipV="false" rot="0">
            <a:off x="560177" y="3181998"/>
            <a:ext cx="4856673" cy="5944526"/>
          </a:xfrm>
          <a:custGeom>
            <a:avLst/>
            <a:gdLst/>
            <a:ahLst/>
            <a:cxnLst/>
            <a:rect r="r" b="b" t="t" l="l"/>
            <a:pathLst>
              <a:path h="5944526" w="4856673">
                <a:moveTo>
                  <a:pt x="0" y="0"/>
                </a:moveTo>
                <a:lnTo>
                  <a:pt x="4856673" y="0"/>
                </a:lnTo>
                <a:lnTo>
                  <a:pt x="4856673" y="5944526"/>
                </a:lnTo>
                <a:lnTo>
                  <a:pt x="0" y="5944526"/>
                </a:lnTo>
                <a:lnTo>
                  <a:pt x="0" y="0"/>
                </a:lnTo>
                <a:close/>
              </a:path>
            </a:pathLst>
          </a:custGeom>
          <a:blipFill>
            <a:blip r:embed="rId5"/>
            <a:stretch>
              <a:fillRect l="-507" t="-10193" r="-186592" b="-68951"/>
            </a:stretch>
          </a:blipFill>
        </p:spPr>
      </p:sp>
      <p:sp>
        <p:nvSpPr>
          <p:cNvPr name="Freeform 15" id="15"/>
          <p:cNvSpPr/>
          <p:nvPr/>
        </p:nvSpPr>
        <p:spPr>
          <a:xfrm flipH="false" flipV="false" rot="0">
            <a:off x="11963839" y="3956093"/>
            <a:ext cx="4496023" cy="2679234"/>
          </a:xfrm>
          <a:custGeom>
            <a:avLst/>
            <a:gdLst/>
            <a:ahLst/>
            <a:cxnLst/>
            <a:rect r="r" b="b" t="t" l="l"/>
            <a:pathLst>
              <a:path h="2679234" w="4496023">
                <a:moveTo>
                  <a:pt x="0" y="0"/>
                </a:moveTo>
                <a:lnTo>
                  <a:pt x="4496023" y="0"/>
                </a:lnTo>
                <a:lnTo>
                  <a:pt x="4496023" y="2679234"/>
                </a:lnTo>
                <a:lnTo>
                  <a:pt x="0" y="2679234"/>
                </a:lnTo>
                <a:lnTo>
                  <a:pt x="0" y="0"/>
                </a:lnTo>
                <a:close/>
              </a:path>
            </a:pathLst>
          </a:custGeom>
          <a:blipFill>
            <a:blip r:embed="rId6"/>
            <a:stretch>
              <a:fillRect l="-124333" t="-24418" r="-2219" b="-165943"/>
            </a:stretch>
          </a:blipFill>
        </p:spPr>
      </p:sp>
      <p:sp>
        <p:nvSpPr>
          <p:cNvPr name="TextBox 16" id="16"/>
          <p:cNvSpPr txBox="true"/>
          <p:nvPr/>
        </p:nvSpPr>
        <p:spPr>
          <a:xfrm rot="0">
            <a:off x="11963839" y="3385536"/>
            <a:ext cx="2832152" cy="372745"/>
          </a:xfrm>
          <a:prstGeom prst="rect">
            <a:avLst/>
          </a:prstGeom>
        </p:spPr>
        <p:txBody>
          <a:bodyPr anchor="t" rtlCol="false" tIns="0" lIns="0" bIns="0" rIns="0">
            <a:spAutoFit/>
          </a:bodyPr>
          <a:lstStyle/>
          <a:p>
            <a:pPr algn="ctr">
              <a:lnSpc>
                <a:spcPts val="3080"/>
              </a:lnSpc>
              <a:spcBef>
                <a:spcPct val="0"/>
              </a:spcBef>
            </a:pPr>
            <a:r>
              <a:rPr lang="en-US" sz="2200">
                <a:solidFill>
                  <a:srgbClr val="000000"/>
                </a:solidFill>
                <a:latin typeface="Alatsi Bold"/>
              </a:rPr>
              <a:t>Engagement analysis</a:t>
            </a:r>
          </a:p>
        </p:txBody>
      </p:sp>
      <p:sp>
        <p:nvSpPr>
          <p:cNvPr name="TextBox 17" id="17"/>
          <p:cNvSpPr txBox="true"/>
          <p:nvPr/>
        </p:nvSpPr>
        <p:spPr>
          <a:xfrm rot="0">
            <a:off x="7491352" y="3690951"/>
            <a:ext cx="3297424" cy="763270"/>
          </a:xfrm>
          <a:prstGeom prst="rect">
            <a:avLst/>
          </a:prstGeom>
        </p:spPr>
        <p:txBody>
          <a:bodyPr anchor="t" rtlCol="false" tIns="0" lIns="0" bIns="0" rIns="0">
            <a:spAutoFit/>
          </a:bodyPr>
          <a:lstStyle/>
          <a:p>
            <a:pPr algn="ctr">
              <a:lnSpc>
                <a:spcPts val="3080"/>
              </a:lnSpc>
              <a:spcBef>
                <a:spcPct val="0"/>
              </a:spcBef>
            </a:pPr>
            <a:r>
              <a:rPr lang="en-US" sz="2200">
                <a:solidFill>
                  <a:srgbClr val="000000"/>
                </a:solidFill>
                <a:latin typeface="Alatsi Bold"/>
              </a:rPr>
              <a:t>Sentiment distribution of text mentioning referees</a:t>
            </a:r>
          </a:p>
        </p:txBody>
      </p:sp>
      <p:sp>
        <p:nvSpPr>
          <p:cNvPr name="TextBox 18" id="18"/>
          <p:cNvSpPr txBox="true"/>
          <p:nvPr/>
        </p:nvSpPr>
        <p:spPr>
          <a:xfrm rot="0">
            <a:off x="4726087" y="1976437"/>
            <a:ext cx="8835826" cy="86042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Alatsi Bold"/>
              </a:rPr>
              <a:t>Exploring NBA Fan Sentiment and Engagement: Insights from Reddit Posts</a:t>
            </a:r>
          </a:p>
        </p:txBody>
      </p:sp>
      <p:sp>
        <p:nvSpPr>
          <p:cNvPr name="TextBox 19" id="19"/>
          <p:cNvSpPr txBox="true"/>
          <p:nvPr/>
        </p:nvSpPr>
        <p:spPr>
          <a:xfrm rot="0">
            <a:off x="560177" y="2771775"/>
            <a:ext cx="4856673" cy="372745"/>
          </a:xfrm>
          <a:prstGeom prst="rect">
            <a:avLst/>
          </a:prstGeom>
        </p:spPr>
        <p:txBody>
          <a:bodyPr anchor="t" rtlCol="false" tIns="0" lIns="0" bIns="0" rIns="0">
            <a:spAutoFit/>
          </a:bodyPr>
          <a:lstStyle/>
          <a:p>
            <a:pPr algn="ctr">
              <a:lnSpc>
                <a:spcPts val="3080"/>
              </a:lnSpc>
              <a:spcBef>
                <a:spcPct val="0"/>
              </a:spcBef>
            </a:pPr>
            <a:r>
              <a:rPr lang="en-US" sz="2200">
                <a:solidFill>
                  <a:srgbClr val="000000"/>
                </a:solidFill>
                <a:latin typeface="Alatsi Bold"/>
              </a:rPr>
              <a:t>Keyword frequency in Reddit posts</a:t>
            </a:r>
          </a:p>
        </p:txBody>
      </p:sp>
      <p:sp>
        <p:nvSpPr>
          <p:cNvPr name="TextBox 20" id="20"/>
          <p:cNvSpPr txBox="true"/>
          <p:nvPr/>
        </p:nvSpPr>
        <p:spPr>
          <a:xfrm rot="0">
            <a:off x="3616026" y="5645054"/>
            <a:ext cx="2430305" cy="1757044"/>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Alatsi Bold"/>
              </a:rPr>
              <a:t>Term frequency analysis shows fans' strong wish for the Seattle SuperSonics' comeback, with lots of talk about 'Seattle' and 'return.'</a:t>
            </a:r>
          </a:p>
        </p:txBody>
      </p:sp>
      <p:sp>
        <p:nvSpPr>
          <p:cNvPr name="TextBox 21" id="21"/>
          <p:cNvSpPr txBox="true"/>
          <p:nvPr/>
        </p:nvSpPr>
        <p:spPr>
          <a:xfrm rot="0">
            <a:off x="11963839" y="6804564"/>
            <a:ext cx="4831374" cy="1166494"/>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Alatsi Bold"/>
              </a:rPr>
              <a:t>Posts mentioning Seattle or the Sonics receive more comments and upvotes on average, reflecting heightened community engagement and emotional attachment to the Seattle Supersonics.</a:t>
            </a:r>
          </a:p>
        </p:txBody>
      </p:sp>
      <p:sp>
        <p:nvSpPr>
          <p:cNvPr name="TextBox 22" id="22"/>
          <p:cNvSpPr txBox="true"/>
          <p:nvPr/>
        </p:nvSpPr>
        <p:spPr>
          <a:xfrm rot="0">
            <a:off x="7549400" y="7560233"/>
            <a:ext cx="3181326" cy="1461769"/>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Alatsi Bold"/>
              </a:rPr>
              <a:t>In 2024, negative sentiment towards refereeing quality reflects widespread fan frustration, emphasizing the NBA's need for improvement</a:t>
            </a:r>
          </a:p>
        </p:txBody>
      </p:sp>
      <p:sp>
        <p:nvSpPr>
          <p:cNvPr name="AutoShape 23" id="23"/>
          <p:cNvSpPr/>
          <p:nvPr/>
        </p:nvSpPr>
        <p:spPr>
          <a:xfrm>
            <a:off x="6844665" y="3848267"/>
            <a:ext cx="0" cy="4611988"/>
          </a:xfrm>
          <a:prstGeom prst="line">
            <a:avLst/>
          </a:prstGeom>
          <a:ln cap="flat" w="28575">
            <a:solidFill>
              <a:srgbClr val="000000"/>
            </a:solidFill>
            <a:prstDash val="solid"/>
            <a:headEnd type="none" len="sm" w="sm"/>
            <a:tailEnd type="none" len="sm" w="sm"/>
          </a:ln>
        </p:spPr>
      </p:sp>
      <p:sp>
        <p:nvSpPr>
          <p:cNvPr name="AutoShape 24" id="24"/>
          <p:cNvSpPr/>
          <p:nvPr/>
        </p:nvSpPr>
        <p:spPr>
          <a:xfrm>
            <a:off x="11415881" y="3693416"/>
            <a:ext cx="0" cy="4611988"/>
          </a:xfrm>
          <a:prstGeom prst="line">
            <a:avLst/>
          </a:prstGeom>
          <a:ln cap="flat" w="28575">
            <a:solidFill>
              <a:srgbClr val="000000"/>
            </a:solidFill>
            <a:prstDash val="solid"/>
            <a:headEnd type="none" len="sm" w="sm"/>
            <a:tailEnd type="none" len="sm" w="sm"/>
          </a:ln>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53980" y="674688"/>
            <a:ext cx="13180039" cy="1377949"/>
          </a:xfrm>
          <a:prstGeom prst="rect">
            <a:avLst/>
          </a:prstGeom>
        </p:spPr>
        <p:txBody>
          <a:bodyPr anchor="t" rtlCol="false" tIns="0" lIns="0" bIns="0" rIns="0">
            <a:spAutoFit/>
          </a:bodyPr>
          <a:lstStyle/>
          <a:p>
            <a:pPr algn="ctr">
              <a:lnSpc>
                <a:spcPts val="11200"/>
              </a:lnSpc>
            </a:pPr>
            <a:r>
              <a:rPr lang="en-US" sz="8000">
                <a:solidFill>
                  <a:srgbClr val="000000"/>
                </a:solidFill>
                <a:latin typeface="Alatsi Bold"/>
              </a:rPr>
              <a:t>COST ESTIMATION</a:t>
            </a:r>
          </a:p>
        </p:txBody>
      </p:sp>
      <p:sp>
        <p:nvSpPr>
          <p:cNvPr name="TextBox 3" id="3"/>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Dataholics</a:t>
            </a:r>
            <a:r>
              <a:rPr lang="en-US" sz="2700">
                <a:solidFill>
                  <a:srgbClr val="000000"/>
                </a:solidFill>
                <a:latin typeface="Alatsi Bold"/>
              </a:rPr>
              <a:t> | 2024</a:t>
            </a:r>
          </a:p>
        </p:txBody>
      </p:sp>
      <p:sp>
        <p:nvSpPr>
          <p:cNvPr name="AutoShape 4" id="4"/>
          <p:cNvSpPr/>
          <p:nvPr/>
        </p:nvSpPr>
        <p:spPr>
          <a:xfrm flipH="true" flipV="true">
            <a:off x="1085850" y="7289441"/>
            <a:ext cx="5403" cy="2997456"/>
          </a:xfrm>
          <a:prstGeom prst="line">
            <a:avLst/>
          </a:prstGeom>
          <a:ln cap="flat" w="114300">
            <a:solidFill>
              <a:srgbClr val="71BF6D"/>
            </a:solidFill>
            <a:prstDash val="solid"/>
            <a:headEnd type="none" len="sm" w="sm"/>
            <a:tailEnd type="none" len="sm" w="sm"/>
          </a:ln>
        </p:spPr>
      </p:sp>
      <p:sp>
        <p:nvSpPr>
          <p:cNvPr name="AutoShape 5" id="5"/>
          <p:cNvSpPr/>
          <p:nvPr/>
        </p:nvSpPr>
        <p:spPr>
          <a:xfrm flipH="true" flipV="true">
            <a:off x="1090490" y="-104525"/>
            <a:ext cx="5403" cy="2997456"/>
          </a:xfrm>
          <a:prstGeom prst="line">
            <a:avLst/>
          </a:prstGeom>
          <a:ln cap="flat" w="114300">
            <a:solidFill>
              <a:srgbClr val="71BF6D"/>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71BF6D"/>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9</a:t>
              </a:r>
            </a:p>
          </p:txBody>
        </p:sp>
      </p:grpSp>
      <p:sp>
        <p:nvSpPr>
          <p:cNvPr name="Freeform 11" id="11"/>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386536" y="3310762"/>
            <a:ext cx="4095949" cy="59690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Alatsi Bold"/>
              </a:rPr>
              <a:t>Climate Pledge Arena</a:t>
            </a:r>
          </a:p>
        </p:txBody>
      </p:sp>
      <p:grpSp>
        <p:nvGrpSpPr>
          <p:cNvPr name="Group 13" id="13"/>
          <p:cNvGrpSpPr/>
          <p:nvPr/>
        </p:nvGrpSpPr>
        <p:grpSpPr>
          <a:xfrm rot="0">
            <a:off x="2553980" y="4154543"/>
            <a:ext cx="6880886" cy="407670"/>
            <a:chOff x="0" y="0"/>
            <a:chExt cx="9174514" cy="543560"/>
          </a:xfrm>
        </p:grpSpPr>
        <p:sp>
          <p:nvSpPr>
            <p:cNvPr name="TextBox 14" id="14"/>
            <p:cNvSpPr txBox="true"/>
            <p:nvPr/>
          </p:nvSpPr>
          <p:spPr>
            <a:xfrm rot="0">
              <a:off x="643091" y="-57150"/>
              <a:ext cx="8531423" cy="60071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Arena revitalization at a cost of $1.15 billion.</a:t>
              </a:r>
            </a:p>
          </p:txBody>
        </p:sp>
        <p:grpSp>
          <p:nvGrpSpPr>
            <p:cNvPr name="Group 15" id="15"/>
            <p:cNvGrpSpPr/>
            <p:nvPr/>
          </p:nvGrpSpPr>
          <p:grpSpPr>
            <a:xfrm rot="0">
              <a:off x="0" y="161167"/>
              <a:ext cx="221226" cy="22122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8" id="18"/>
          <p:cNvGrpSpPr/>
          <p:nvPr/>
        </p:nvGrpSpPr>
        <p:grpSpPr>
          <a:xfrm rot="0">
            <a:off x="2553980" y="4834005"/>
            <a:ext cx="10301792" cy="407670"/>
            <a:chOff x="0" y="0"/>
            <a:chExt cx="13735722" cy="543560"/>
          </a:xfrm>
        </p:grpSpPr>
        <p:sp>
          <p:nvSpPr>
            <p:cNvPr name="TextBox 19" id="19"/>
            <p:cNvSpPr txBox="true"/>
            <p:nvPr/>
          </p:nvSpPr>
          <p:spPr>
            <a:xfrm rot="0">
              <a:off x="643091" y="-57150"/>
              <a:ext cx="13092632" cy="60071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Alatsi Bold"/>
                </a:rPr>
                <a:t>Previously hosted the Seattle SuperSonics, an esteemed NBA team</a:t>
              </a:r>
            </a:p>
          </p:txBody>
        </p:sp>
        <p:grpSp>
          <p:nvGrpSpPr>
            <p:cNvPr name="Group 20" id="20"/>
            <p:cNvGrpSpPr/>
            <p:nvPr/>
          </p:nvGrpSpPr>
          <p:grpSpPr>
            <a:xfrm rot="0">
              <a:off x="0" y="161167"/>
              <a:ext cx="221226" cy="22122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23" id="23"/>
          <p:cNvGrpSpPr/>
          <p:nvPr/>
        </p:nvGrpSpPr>
        <p:grpSpPr>
          <a:xfrm rot="0">
            <a:off x="2553980" y="5513468"/>
            <a:ext cx="8873843" cy="424442"/>
            <a:chOff x="0" y="0"/>
            <a:chExt cx="11831791" cy="565922"/>
          </a:xfrm>
        </p:grpSpPr>
        <p:sp>
          <p:nvSpPr>
            <p:cNvPr name="TextBox 24" id="24"/>
            <p:cNvSpPr txBox="true"/>
            <p:nvPr/>
          </p:nvSpPr>
          <p:spPr>
            <a:xfrm rot="0">
              <a:off x="643091" y="-57150"/>
              <a:ext cx="11188700" cy="623072"/>
            </a:xfrm>
            <a:prstGeom prst="rect">
              <a:avLst/>
            </a:prstGeom>
          </p:spPr>
          <p:txBody>
            <a:bodyPr anchor="t" rtlCol="false" tIns="0" lIns="0" bIns="0" rIns="0">
              <a:spAutoFit/>
            </a:bodyPr>
            <a:lstStyle/>
            <a:p>
              <a:pPr algn="ctr">
                <a:lnSpc>
                  <a:spcPts val="3935"/>
                </a:lnSpc>
                <a:spcBef>
                  <a:spcPct val="0"/>
                </a:spcBef>
              </a:pPr>
              <a:r>
                <a:rPr lang="en-US" sz="2811">
                  <a:solidFill>
                    <a:srgbClr val="000000"/>
                  </a:solidFill>
                  <a:latin typeface="Alatsi Bold"/>
                </a:rPr>
                <a:t>Accommodates 18,300 basketball fans post renovation</a:t>
              </a:r>
            </a:p>
          </p:txBody>
        </p:sp>
        <p:grpSp>
          <p:nvGrpSpPr>
            <p:cNvPr name="Group 25" id="25"/>
            <p:cNvGrpSpPr/>
            <p:nvPr/>
          </p:nvGrpSpPr>
          <p:grpSpPr>
            <a:xfrm rot="0">
              <a:off x="0" y="172348"/>
              <a:ext cx="221226" cy="22122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28" id="28"/>
          <p:cNvGrpSpPr/>
          <p:nvPr/>
        </p:nvGrpSpPr>
        <p:grpSpPr>
          <a:xfrm rot="0">
            <a:off x="2553980" y="6209702"/>
            <a:ext cx="13839297" cy="883920"/>
            <a:chOff x="0" y="0"/>
            <a:chExt cx="18452396" cy="1178560"/>
          </a:xfrm>
        </p:grpSpPr>
        <p:sp>
          <p:nvSpPr>
            <p:cNvPr name="TextBox 29" id="29"/>
            <p:cNvSpPr txBox="true"/>
            <p:nvPr/>
          </p:nvSpPr>
          <p:spPr>
            <a:xfrm rot="0">
              <a:off x="643091" y="-57150"/>
              <a:ext cx="17809305" cy="1235710"/>
            </a:xfrm>
            <a:prstGeom prst="rect">
              <a:avLst/>
            </a:prstGeom>
          </p:spPr>
          <p:txBody>
            <a:bodyPr anchor="t" rtlCol="false" tIns="0" lIns="0" bIns="0" rIns="0">
              <a:spAutoFit/>
            </a:bodyPr>
            <a:lstStyle/>
            <a:p>
              <a:pPr>
                <a:lnSpc>
                  <a:spcPts val="3779"/>
                </a:lnSpc>
                <a:spcBef>
                  <a:spcPct val="0"/>
                </a:spcBef>
              </a:pPr>
              <a:r>
                <a:rPr lang="en-US" sz="2700">
                  <a:solidFill>
                    <a:srgbClr val="000000"/>
                  </a:solidFill>
                  <a:latin typeface="Alatsi Bold"/>
                </a:rPr>
                <a:t>Now serves as the venue for the NHL's Seattle Kraken, WNBA's Seattle Storm, and Seattle University Redhawks men's basketball.</a:t>
              </a:r>
            </a:p>
          </p:txBody>
        </p:sp>
        <p:grpSp>
          <p:nvGrpSpPr>
            <p:cNvPr name="Group 30" id="30"/>
            <p:cNvGrpSpPr/>
            <p:nvPr/>
          </p:nvGrpSpPr>
          <p:grpSpPr>
            <a:xfrm rot="0">
              <a:off x="0" y="322952"/>
              <a:ext cx="221226" cy="22122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33" id="33"/>
          <p:cNvGrpSpPr/>
          <p:nvPr/>
        </p:nvGrpSpPr>
        <p:grpSpPr>
          <a:xfrm rot="0">
            <a:off x="2553980" y="7365415"/>
            <a:ext cx="10868383" cy="409328"/>
            <a:chOff x="0" y="0"/>
            <a:chExt cx="14491178" cy="545770"/>
          </a:xfrm>
        </p:grpSpPr>
        <p:sp>
          <p:nvSpPr>
            <p:cNvPr name="TextBox 34" id="34"/>
            <p:cNvSpPr txBox="true"/>
            <p:nvPr/>
          </p:nvSpPr>
          <p:spPr>
            <a:xfrm rot="0">
              <a:off x="643091" y="-47625"/>
              <a:ext cx="13848087" cy="593395"/>
            </a:xfrm>
            <a:prstGeom prst="rect">
              <a:avLst/>
            </a:prstGeom>
          </p:spPr>
          <p:txBody>
            <a:bodyPr anchor="t" rtlCol="false" tIns="0" lIns="0" bIns="0" rIns="0">
              <a:spAutoFit/>
            </a:bodyPr>
            <a:lstStyle/>
            <a:p>
              <a:pPr algn="ctr">
                <a:lnSpc>
                  <a:spcPts val="3795"/>
                </a:lnSpc>
                <a:spcBef>
                  <a:spcPct val="0"/>
                </a:spcBef>
              </a:pPr>
              <a:r>
                <a:rPr lang="en-US" sz="2710">
                  <a:solidFill>
                    <a:srgbClr val="000000"/>
                  </a:solidFill>
                  <a:latin typeface="Alatsi Bold"/>
                </a:rPr>
                <a:t>Eliminates the need for construction expenses for a new team's arena.</a:t>
              </a:r>
            </a:p>
          </p:txBody>
        </p:sp>
        <p:grpSp>
          <p:nvGrpSpPr>
            <p:cNvPr name="Group 35" id="35"/>
            <p:cNvGrpSpPr/>
            <p:nvPr/>
          </p:nvGrpSpPr>
          <p:grpSpPr>
            <a:xfrm rot="0">
              <a:off x="0" y="162272"/>
              <a:ext cx="221226" cy="22122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38" id="38"/>
          <p:cNvSpPr txBox="true"/>
          <p:nvPr/>
        </p:nvSpPr>
        <p:spPr>
          <a:xfrm rot="0">
            <a:off x="2364758" y="8470507"/>
            <a:ext cx="14743411" cy="563880"/>
          </a:xfrm>
          <a:prstGeom prst="rect">
            <a:avLst/>
          </a:prstGeom>
        </p:spPr>
        <p:txBody>
          <a:bodyPr anchor="t" rtlCol="false" tIns="0" lIns="0" bIns="0" rIns="0">
            <a:spAutoFit/>
          </a:bodyPr>
          <a:lstStyle/>
          <a:p>
            <a:pPr algn="ctr">
              <a:lnSpc>
                <a:spcPts val="4619"/>
              </a:lnSpc>
              <a:spcBef>
                <a:spcPct val="0"/>
              </a:spcBef>
            </a:pPr>
            <a:r>
              <a:rPr lang="en-US" sz="3299">
                <a:solidFill>
                  <a:srgbClr val="8F4A20"/>
                </a:solidFill>
                <a:latin typeface="Alatsi Bold"/>
              </a:rPr>
              <a:t>The new NBA team does not need to raise capital to cover the upfront investment!</a:t>
            </a:r>
          </a:p>
        </p:txBody>
      </p:sp>
      <p:grpSp>
        <p:nvGrpSpPr>
          <p:cNvPr name="Group 39" id="39"/>
          <p:cNvGrpSpPr/>
          <p:nvPr/>
        </p:nvGrpSpPr>
        <p:grpSpPr>
          <a:xfrm rot="0">
            <a:off x="2117350" y="2511387"/>
            <a:ext cx="2598119" cy="793074"/>
            <a:chOff x="0" y="0"/>
            <a:chExt cx="3464158" cy="1057432"/>
          </a:xfrm>
        </p:grpSpPr>
        <p:grpSp>
          <p:nvGrpSpPr>
            <p:cNvPr name="Group 40" id="40"/>
            <p:cNvGrpSpPr/>
            <p:nvPr/>
          </p:nvGrpSpPr>
          <p:grpSpPr>
            <a:xfrm rot="0">
              <a:off x="77074" y="0"/>
              <a:ext cx="3387084" cy="1057432"/>
              <a:chOff x="0" y="0"/>
              <a:chExt cx="606516" cy="189351"/>
            </a:xfrm>
          </p:grpSpPr>
          <p:sp>
            <p:nvSpPr>
              <p:cNvPr name="Freeform 41" id="41"/>
              <p:cNvSpPr/>
              <p:nvPr/>
            </p:nvSpPr>
            <p:spPr>
              <a:xfrm flipH="false" flipV="false" rot="0">
                <a:off x="0" y="0"/>
                <a:ext cx="606516" cy="189351"/>
              </a:xfrm>
              <a:custGeom>
                <a:avLst/>
                <a:gdLst/>
                <a:ahLst/>
                <a:cxnLst/>
                <a:rect r="r" b="b" t="t" l="l"/>
                <a:pathLst>
                  <a:path h="189351" w="606516">
                    <a:moveTo>
                      <a:pt x="94676" y="0"/>
                    </a:moveTo>
                    <a:lnTo>
                      <a:pt x="511840" y="0"/>
                    </a:lnTo>
                    <a:cubicBezTo>
                      <a:pt x="536949" y="0"/>
                      <a:pt x="561031" y="9975"/>
                      <a:pt x="578786" y="27730"/>
                    </a:cubicBezTo>
                    <a:cubicBezTo>
                      <a:pt x="596541" y="45485"/>
                      <a:pt x="606516" y="69566"/>
                      <a:pt x="606516" y="94676"/>
                    </a:cubicBezTo>
                    <a:lnTo>
                      <a:pt x="606516" y="94676"/>
                    </a:lnTo>
                    <a:cubicBezTo>
                      <a:pt x="606516" y="146964"/>
                      <a:pt x="564128" y="189351"/>
                      <a:pt x="511840" y="189351"/>
                    </a:cubicBezTo>
                    <a:lnTo>
                      <a:pt x="94676" y="189351"/>
                    </a:lnTo>
                    <a:cubicBezTo>
                      <a:pt x="42388" y="189351"/>
                      <a:pt x="0" y="146964"/>
                      <a:pt x="0" y="94676"/>
                    </a:cubicBezTo>
                    <a:lnTo>
                      <a:pt x="0" y="94676"/>
                    </a:lnTo>
                    <a:cubicBezTo>
                      <a:pt x="0" y="42388"/>
                      <a:pt x="42388" y="0"/>
                      <a:pt x="94676" y="0"/>
                    </a:cubicBezTo>
                    <a:close/>
                  </a:path>
                </a:pathLst>
              </a:custGeom>
              <a:solidFill>
                <a:srgbClr val="FFE5B6"/>
              </a:solidFill>
            </p:spPr>
          </p:sp>
          <p:sp>
            <p:nvSpPr>
              <p:cNvPr name="TextBox 42" id="42"/>
              <p:cNvSpPr txBox="true"/>
              <p:nvPr/>
            </p:nvSpPr>
            <p:spPr>
              <a:xfrm>
                <a:off x="0" y="-57150"/>
                <a:ext cx="606516" cy="246501"/>
              </a:xfrm>
              <a:prstGeom prst="rect">
                <a:avLst/>
              </a:prstGeom>
            </p:spPr>
            <p:txBody>
              <a:bodyPr anchor="ctr" rtlCol="false" tIns="50800" lIns="50800" bIns="50800" rIns="50800"/>
              <a:lstStyle/>
              <a:p>
                <a:pPr algn="ctr">
                  <a:lnSpc>
                    <a:spcPts val="3639"/>
                  </a:lnSpc>
                </a:pPr>
              </a:p>
            </p:txBody>
          </p:sp>
        </p:grpSp>
        <p:sp>
          <p:nvSpPr>
            <p:cNvPr name="TextBox 43" id="43"/>
            <p:cNvSpPr txBox="true"/>
            <p:nvPr/>
          </p:nvSpPr>
          <p:spPr>
            <a:xfrm rot="0">
              <a:off x="0" y="196040"/>
              <a:ext cx="3387084" cy="656757"/>
            </a:xfrm>
            <a:prstGeom prst="rect">
              <a:avLst/>
            </a:prstGeom>
          </p:spPr>
          <p:txBody>
            <a:bodyPr anchor="t" rtlCol="false" tIns="0" lIns="0" bIns="0" rIns="0">
              <a:spAutoFit/>
            </a:bodyPr>
            <a:lstStyle/>
            <a:p>
              <a:pPr algn="ctr">
                <a:lnSpc>
                  <a:spcPts val="4169"/>
                </a:lnSpc>
                <a:spcBef>
                  <a:spcPct val="0"/>
                </a:spcBef>
              </a:pPr>
              <a:r>
                <a:rPr lang="en-US" sz="2978">
                  <a:solidFill>
                    <a:srgbClr val="000000"/>
                  </a:solidFill>
                  <a:latin typeface="Alatsi Bold"/>
                </a:rPr>
                <a:t>Arena</a:t>
              </a:r>
            </a:p>
          </p:txBody>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DAGBxKnvEZA</dc:identifier>
  <dcterms:modified xsi:type="dcterms:W3CDTF">2011-08-01T06:04:30Z</dcterms:modified>
  <cp:revision>1</cp:revision>
  <dc:title>Datathon 2024 - Dataholics </dc:title>
</cp:coreProperties>
</file>